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9" r:id="rId3"/>
    <p:sldId id="323" r:id="rId4"/>
    <p:sldId id="294" r:id="rId5"/>
    <p:sldId id="321" r:id="rId6"/>
    <p:sldId id="295" r:id="rId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  <a:srgbClr val="FFFF00"/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/>
    <p:restoredTop sz="94660"/>
  </p:normalViewPr>
  <p:slideViewPr>
    <p:cSldViewPr showGuides="1">
      <p:cViewPr>
        <p:scale>
          <a:sx n="94" d="100"/>
          <a:sy n="94" d="100"/>
        </p:scale>
        <p:origin x="-68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dirty="0">
                <a:effectLst/>
                <a:latin typeface="Arial" panose="020B0604020202020204" pitchFamily="34" charset="0"/>
              </a:rPr>
            </a:fld>
            <a:endParaRPr lang="en-US" dirty="0">
              <a:effectLst/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6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19088"/>
            <a:ext cx="8229600" cy="6005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endParaRPr kumimoji="0" lang="en-US" sz="3200" b="1" i="0" u="none" strike="noStrike" kern="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vmlDrawing" Target="../drawings/vmlDrawing1.vml"/><Relationship Id="rId14" Type="http://schemas.openxmlformats.org/officeDocument/2006/relationships/image" Target="../media/image1.png"/><Relationship Id="rId13" Type="http://schemas.openxmlformats.org/officeDocument/2006/relationships/oleObject" Target="../embeddings/oleObject1.bin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1026" name="Object 15"/>
          <p:cNvGraphicFramePr>
            <a:graphicFrameLocks noChangeAspect="1"/>
          </p:cNvGraphicFramePr>
          <p:nvPr/>
        </p:nvGraphicFramePr>
        <p:xfrm>
          <a:off x="0" y="0"/>
          <a:ext cx="9144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3" imgW="7378700" imgH="1219200" progId="Photoshop.Image.6">
                  <p:embed/>
                </p:oleObj>
              </mc:Choice>
              <mc:Fallback>
                <p:oleObj name="" r:id="rId13" imgW="7378700" imgH="1219200" progId="Photoshop.Image.6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4"/>
                      <a:srcRect r="2905" b="1250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9144000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77000"/>
            <a:ext cx="21336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Nhóm 5 – 11A1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30" name="Rectangle 2"/>
          <p:cNvSpPr>
            <a:spLocks noGrp="1"/>
          </p:cNvSpPr>
          <p:nvPr>
            <p:ph type="title"/>
          </p:nvPr>
        </p:nvSpPr>
        <p:spPr>
          <a:xfrm>
            <a:off x="457200" y="319088"/>
            <a:ext cx="8229600" cy="5635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C0C0C0"/>
                  </a:outerShdw>
                </a:effectLst>
                <a:latin typeface="Verdana" panose="020B0604030504040204" pitchFamily="34" charset="0"/>
              </a:rPr>
            </a:fld>
            <a:endParaRPr lang="en-US" dirty="0">
              <a:effectLst>
                <a:outerShdw blurRad="38100" dist="38100" dir="2700000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80175"/>
            <a:ext cx="28956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Lê Quý Đôn’s product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random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WordArt 2"/>
          <p:cNvSpPr>
            <a:spLocks noTextEdit="1"/>
          </p:cNvSpPr>
          <p:nvPr/>
        </p:nvSpPr>
        <p:spPr>
          <a:xfrm>
            <a:off x="1371600" y="457200"/>
            <a:ext cx="6480175" cy="14398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  <a:normAutofit/>
          </a:bodyPr>
          <a:p>
            <a:pPr algn="ctr" eaLnBrk="0" hangingPunct="0"/>
            <a:r>
              <a:rPr lang="en-US" sz="3600" b="1">
                <a:solidFill>
                  <a:srgbClr val="FF00FF"/>
                </a:solidFill>
                <a:effectLst>
                  <a:outerShdw dist="35921" dir="2699999" algn="ctr" rotWithShape="0">
                    <a:srgbClr val="FFFF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Chương I</a:t>
            </a:r>
            <a:endParaRPr lang="en-US" sz="3600" b="1">
              <a:solidFill>
                <a:srgbClr val="FF00FF"/>
              </a:solidFill>
              <a:effectLst>
                <a:outerShdw dist="35921" dir="2699999" algn="ctr" rotWithShape="0">
                  <a:srgbClr val="FFFF00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 eaLnBrk="0" hangingPunct="0"/>
            <a:r>
              <a:rPr lang="en-US" sz="3600" b="1">
                <a:solidFill>
                  <a:srgbClr val="FF00FF"/>
                </a:solidFill>
                <a:effectLst>
                  <a:outerShdw dist="35921" dir="2699999" algn="ctr" rotWithShape="0">
                    <a:srgbClr val="FFFF00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VẼ KỸ THUẬT CƠ SỞ</a:t>
            </a:r>
            <a:endParaRPr lang="en-US" sz="3600" b="1">
              <a:solidFill>
                <a:srgbClr val="FF00FF"/>
              </a:solidFill>
              <a:effectLst>
                <a:outerShdw dist="35921" dir="2699999" algn="ctr" rotWithShape="0">
                  <a:srgbClr val="FFFF00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243" name="WordArt 3"/>
          <p:cNvSpPr>
            <a:spLocks noTextEdit="1"/>
          </p:cNvSpPr>
          <p:nvPr/>
        </p:nvSpPr>
        <p:spPr>
          <a:xfrm>
            <a:off x="3657600" y="2667000"/>
            <a:ext cx="1512888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en-US" sz="360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Bài 1</a:t>
            </a:r>
            <a:endParaRPr lang="en-US" sz="360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4" name="WordArt 4"/>
          <p:cNvSpPr>
            <a:spLocks noTextEdit="1"/>
          </p:cNvSpPr>
          <p:nvPr/>
        </p:nvSpPr>
        <p:spPr>
          <a:xfrm>
            <a:off x="631825" y="3860800"/>
            <a:ext cx="7826375" cy="216058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  <a:normAutofit/>
          </a:bodyPr>
          <a:p>
            <a:pPr algn="ctr" eaLnBrk="0" hangingPunct="0"/>
            <a:r>
              <a:rPr lang="en-US" sz="3600" b="1">
                <a:solidFill>
                  <a:srgbClr val="FF6600"/>
                </a:solidFill>
                <a:effectLst>
                  <a:outerShdw dist="35921" dir="2699999" algn="ctr" rotWithShape="0">
                    <a:srgbClr val="FFFF00"/>
                  </a:outerShdw>
                </a:effectLst>
                <a:latin typeface="VNI-Aptima" charset="0"/>
                <a:ea typeface="VNI-Aptima" charset="0"/>
              </a:rPr>
              <a:t>Tieâu chuaån trình baøy</a:t>
            </a:r>
            <a:endParaRPr lang="en-US" sz="3600" b="1">
              <a:solidFill>
                <a:srgbClr val="FF6600"/>
              </a:solidFill>
              <a:effectLst>
                <a:outerShdw dist="35921" dir="2699999" algn="ctr" rotWithShape="0">
                  <a:srgbClr val="FFFF00"/>
                </a:outerShdw>
              </a:effectLst>
              <a:latin typeface="VNI-Aptima" charset="0"/>
              <a:ea typeface="VNI-Aptima" charset="0"/>
            </a:endParaRPr>
          </a:p>
          <a:p>
            <a:pPr algn="ctr" eaLnBrk="0" hangingPunct="0"/>
            <a:r>
              <a:rPr lang="en-US" sz="3600" b="1">
                <a:solidFill>
                  <a:srgbClr val="FF6600"/>
                </a:solidFill>
                <a:effectLst>
                  <a:outerShdw dist="35921" dir="2699999" algn="ctr" rotWithShape="0">
                    <a:srgbClr val="FFFF00"/>
                  </a:outerShdw>
                </a:effectLst>
                <a:latin typeface="VNI-Aptima" charset="0"/>
                <a:ea typeface="VNI-Aptima" charset="0"/>
              </a:rPr>
              <a:t>baûn veõ kyõ thuaät</a:t>
            </a:r>
            <a:endParaRPr lang="en-US" sz="3600" b="1">
              <a:solidFill>
                <a:srgbClr val="FF6600"/>
              </a:solidFill>
              <a:effectLst>
                <a:outerShdw dist="35921" dir="2699999" algn="ctr" rotWithShape="0">
                  <a:srgbClr val="FFFF00"/>
                </a:outerShdw>
              </a:effectLst>
              <a:latin typeface="VNI-Aptima" charset="0"/>
              <a:ea typeface="VNI-Aptima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p>
            <a:pPr eaLnBrk="1" hangingPunct="1"/>
            <a:r>
              <a:rPr dirty="0"/>
              <a:t>Dàn Bài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2" name="Group 41"/>
          <p:cNvGrpSpPr/>
          <p:nvPr/>
        </p:nvGrpSpPr>
        <p:grpSpPr>
          <a:xfrm>
            <a:off x="2286000" y="1676400"/>
            <a:ext cx="4724400" cy="685800"/>
            <a:chOff x="1296" y="1824"/>
            <a:chExt cx="2976" cy="432"/>
          </a:xfrm>
        </p:grpSpPr>
        <p:sp>
          <p:nvSpPr>
            <p:cNvPr id="89130" name="AutoShape 4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9131" name="AutoShape 4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290" name="Text Box 44">
              <a:hlinkClick r:id="rId1" action="ppaction://hlinksldjump"/>
            </p:cNvPr>
            <p:cNvSpPr txBox="1"/>
            <p:nvPr/>
          </p:nvSpPr>
          <p:spPr>
            <a:xfrm>
              <a:off x="1680" y="1934"/>
              <a:ext cx="21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/>
              <a:r>
                <a:rPr sz="1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Khổ giấy</a:t>
              </a:r>
              <a:endParaRPr sz="1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91" name="Text Box 45"/>
            <p:cNvSpPr txBox="1"/>
            <p:nvPr/>
          </p:nvSpPr>
          <p:spPr>
            <a:xfrm>
              <a:off x="1389" y="1883"/>
              <a:ext cx="23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sz="2400" dirty="0">
                  <a:solidFill>
                    <a:schemeClr val="bg1"/>
                  </a:solidFill>
                  <a:latin typeface="VNI-Times" pitchFamily="2" charset="0"/>
                </a:rPr>
                <a:t> I</a:t>
              </a:r>
              <a:endParaRPr sz="2400" dirty="0">
                <a:solidFill>
                  <a:schemeClr val="bg1"/>
                </a:solidFill>
                <a:latin typeface="VNI-Times" pitchFamily="2" charset="0"/>
              </a:endParaRPr>
            </a:p>
          </p:txBody>
        </p:sp>
      </p:grpSp>
      <p:grpSp>
        <p:nvGrpSpPr>
          <p:cNvPr id="3" name="Group 46"/>
          <p:cNvGrpSpPr/>
          <p:nvPr/>
        </p:nvGrpSpPr>
        <p:grpSpPr>
          <a:xfrm>
            <a:off x="2286000" y="2514600"/>
            <a:ext cx="4724400" cy="685800"/>
            <a:chOff x="1296" y="1824"/>
            <a:chExt cx="2976" cy="432"/>
          </a:xfrm>
        </p:grpSpPr>
        <p:sp>
          <p:nvSpPr>
            <p:cNvPr id="89135" name="AutoShape 4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bg1"/>
              </a:solidFill>
              <a:rou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9136" name="AutoShape 4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286" name="Text Box 49">
              <a:hlinkClick r:id="rId2" action="ppaction://hlinksldjump"/>
            </p:cNvPr>
            <p:cNvSpPr txBox="1"/>
            <p:nvPr/>
          </p:nvSpPr>
          <p:spPr>
            <a:xfrm>
              <a:off x="1680" y="1934"/>
              <a:ext cx="21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/>
              <a:r>
                <a:rPr sz="1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Tỉ lệ</a:t>
              </a:r>
              <a:endParaRPr sz="1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87" name="Text Box 50"/>
            <p:cNvSpPr txBox="1"/>
            <p:nvPr/>
          </p:nvSpPr>
          <p:spPr>
            <a:xfrm>
              <a:off x="1357" y="1883"/>
              <a:ext cx="2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sz="2400" dirty="0">
                  <a:solidFill>
                    <a:schemeClr val="bg1"/>
                  </a:solidFill>
                  <a:latin typeface="VNI-Times" pitchFamily="2" charset="0"/>
                </a:rPr>
                <a:t> II</a:t>
              </a:r>
              <a:endParaRPr sz="2400" dirty="0">
                <a:solidFill>
                  <a:schemeClr val="bg1"/>
                </a:solidFill>
                <a:latin typeface="VNI-Times" pitchFamily="2" charset="0"/>
              </a:endParaRPr>
            </a:p>
          </p:txBody>
        </p:sp>
      </p:grpSp>
      <p:grpSp>
        <p:nvGrpSpPr>
          <p:cNvPr id="4" name="Group 51"/>
          <p:cNvGrpSpPr/>
          <p:nvPr/>
        </p:nvGrpSpPr>
        <p:grpSpPr>
          <a:xfrm>
            <a:off x="2286000" y="3352800"/>
            <a:ext cx="4724400" cy="685800"/>
            <a:chOff x="1296" y="1824"/>
            <a:chExt cx="2976" cy="432"/>
          </a:xfrm>
        </p:grpSpPr>
        <p:sp>
          <p:nvSpPr>
            <p:cNvPr id="89140" name="AutoShape 52">
              <a:hlinkClick r:id="rId2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9141" name="AutoShape 5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282" name="Text Box 54"/>
            <p:cNvSpPr txBox="1"/>
            <p:nvPr/>
          </p:nvSpPr>
          <p:spPr>
            <a:xfrm>
              <a:off x="1680" y="1934"/>
              <a:ext cx="21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/>
              <a:r>
                <a:rPr sz="1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Nét Vẽ</a:t>
              </a:r>
              <a:endParaRPr sz="1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83" name="Text Box 55"/>
            <p:cNvSpPr txBox="1"/>
            <p:nvPr/>
          </p:nvSpPr>
          <p:spPr>
            <a:xfrm>
              <a:off x="1325" y="1883"/>
              <a:ext cx="36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sz="2400" dirty="0">
                  <a:solidFill>
                    <a:schemeClr val="bg1"/>
                  </a:solidFill>
                  <a:latin typeface="VNI-Times" pitchFamily="2" charset="0"/>
                </a:rPr>
                <a:t> III</a:t>
              </a:r>
              <a:endParaRPr sz="2400" dirty="0">
                <a:solidFill>
                  <a:schemeClr val="bg1"/>
                </a:solidFill>
                <a:latin typeface="VNI-Times" pitchFamily="2" charset="0"/>
              </a:endParaRPr>
            </a:p>
          </p:txBody>
        </p:sp>
      </p:grpSp>
      <p:grpSp>
        <p:nvGrpSpPr>
          <p:cNvPr id="5" name="Group 56"/>
          <p:cNvGrpSpPr/>
          <p:nvPr/>
        </p:nvGrpSpPr>
        <p:grpSpPr>
          <a:xfrm>
            <a:off x="2286000" y="4267200"/>
            <a:ext cx="4724400" cy="685800"/>
            <a:chOff x="1296" y="1824"/>
            <a:chExt cx="2976" cy="432"/>
          </a:xfrm>
        </p:grpSpPr>
        <p:sp>
          <p:nvSpPr>
            <p:cNvPr id="89145" name="AutoShape 57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2700" algn="ctr">
              <a:solidFill>
                <a:schemeClr val="bg1"/>
              </a:solidFill>
              <a:rou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9146" name="AutoShape 58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278" name="Text Box 59">
              <a:hlinkClick r:id="rId2" action="ppaction://hlinksldjump"/>
            </p:cNvPr>
            <p:cNvSpPr txBox="1"/>
            <p:nvPr/>
          </p:nvSpPr>
          <p:spPr>
            <a:xfrm>
              <a:off x="1680" y="1934"/>
              <a:ext cx="21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/>
              <a:r>
                <a:rPr sz="1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Chữ viết</a:t>
              </a:r>
              <a:endParaRPr sz="1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9" name="Text Box 60"/>
            <p:cNvSpPr txBox="1"/>
            <p:nvPr/>
          </p:nvSpPr>
          <p:spPr>
            <a:xfrm>
              <a:off x="1320" y="1883"/>
              <a:ext cx="3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sz="2400" dirty="0">
                  <a:solidFill>
                    <a:schemeClr val="bg1"/>
                  </a:solidFill>
                  <a:latin typeface="VNI-Times" pitchFamily="2" charset="0"/>
                </a:rPr>
                <a:t> IV</a:t>
              </a:r>
              <a:endParaRPr sz="2400" dirty="0">
                <a:solidFill>
                  <a:schemeClr val="bg1"/>
                </a:solidFill>
                <a:latin typeface="VNI-Times" pitchFamily="2" charset="0"/>
              </a:endParaRPr>
            </a:p>
          </p:txBody>
        </p:sp>
      </p:grpSp>
      <p:grpSp>
        <p:nvGrpSpPr>
          <p:cNvPr id="6" name="Group 61"/>
          <p:cNvGrpSpPr/>
          <p:nvPr/>
        </p:nvGrpSpPr>
        <p:grpSpPr>
          <a:xfrm>
            <a:off x="2286000" y="5181600"/>
            <a:ext cx="4724400" cy="685800"/>
            <a:chOff x="1296" y="1824"/>
            <a:chExt cx="2976" cy="432"/>
          </a:xfrm>
        </p:grpSpPr>
        <p:sp>
          <p:nvSpPr>
            <p:cNvPr id="89150" name="AutoShape 62"/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2700" algn="ctr">
              <a:solidFill>
                <a:schemeClr val="bg1"/>
              </a:solidFill>
              <a:rou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9151" name="AutoShape 63"/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274" name="Text Box 64">
              <a:hlinkClick r:id="rId2" action="ppaction://hlinksldjump"/>
            </p:cNvPr>
            <p:cNvSpPr txBox="1"/>
            <p:nvPr/>
          </p:nvSpPr>
          <p:spPr>
            <a:xfrm>
              <a:off x="1680" y="1934"/>
              <a:ext cx="21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0" hangingPunct="0"/>
              <a:r>
                <a:rPr sz="1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Ghi kích thước</a:t>
              </a:r>
              <a:endParaRPr sz="1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5" name="Text Box 65"/>
            <p:cNvSpPr txBox="1"/>
            <p:nvPr/>
          </p:nvSpPr>
          <p:spPr>
            <a:xfrm>
              <a:off x="1376" y="1883"/>
              <a:ext cx="25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ctr" eaLnBrk="0" hangingPunct="0"/>
              <a:r>
                <a:rPr sz="2400" dirty="0">
                  <a:solidFill>
                    <a:schemeClr val="bg1"/>
                  </a:solidFill>
                  <a:latin typeface="VNI-Times" pitchFamily="2" charset="0"/>
                </a:rPr>
                <a:t>V</a:t>
              </a:r>
              <a:endParaRPr sz="2400" dirty="0">
                <a:solidFill>
                  <a:schemeClr val="bg1"/>
                </a:solidFill>
                <a:latin typeface="VNI-Times" pitchFamily="2" charset="0"/>
              </a:endParaRP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2"/>
          <p:cNvGrpSpPr/>
          <p:nvPr/>
        </p:nvGrpSpPr>
        <p:grpSpPr>
          <a:xfrm>
            <a:off x="6324600" y="3810000"/>
            <a:ext cx="1644650" cy="2011363"/>
            <a:chOff x="4512" y="168"/>
            <a:chExt cx="1036" cy="1267"/>
          </a:xfrm>
        </p:grpSpPr>
        <p:sp>
          <p:nvSpPr>
            <p:cNvPr id="106499" name="AutoShape 3"/>
            <p:cNvSpPr>
              <a:spLocks noChangeArrowheads="1"/>
            </p:cNvSpPr>
            <p:nvPr/>
          </p:nvSpPr>
          <p:spPr bwMode="auto">
            <a:xfrm rot="16200000">
              <a:off x="4403" y="284"/>
              <a:ext cx="1267" cy="1036"/>
            </a:xfrm>
            <a:prstGeom prst="foldedCorner">
              <a:avLst>
                <a:gd name="adj" fmla="val 12500"/>
              </a:avLst>
            </a:prstGeom>
            <a:solidFill>
              <a:srgbClr val="66FF99"/>
            </a:solidFill>
            <a:ln w="3175">
              <a:solidFill>
                <a:srgbClr val="00FF00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57" name="Text Box 4"/>
            <p:cNvSpPr txBox="1"/>
            <p:nvPr/>
          </p:nvSpPr>
          <p:spPr>
            <a:xfrm>
              <a:off x="4896" y="432"/>
              <a:ext cx="432" cy="237"/>
            </a:xfrm>
            <a:prstGeom prst="rect">
              <a:avLst/>
            </a:prstGeom>
            <a:solidFill>
              <a:srgbClr val="66FF99"/>
            </a:solidFill>
            <a:ln w="9525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chemeClr val="bg2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chemeClr val="bg2"/>
                  </a:solidFill>
                  <a:latin typeface="Tahoma" panose="020B0604030504040204" pitchFamily="34" charset="0"/>
                </a:rPr>
                <a:t>0</a:t>
              </a:r>
              <a:endParaRPr sz="1800" dirty="0">
                <a:solidFill>
                  <a:schemeClr val="bg2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106501" name="Text Box 5"/>
          <p:cNvSpPr txBox="1"/>
          <p:nvPr/>
        </p:nvSpPr>
        <p:spPr>
          <a:xfrm>
            <a:off x="0" y="0"/>
            <a:ext cx="7543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3200" b="1" dirty="0">
                <a:solidFill>
                  <a:srgbClr val="FFFF00"/>
                </a:solidFill>
                <a:latin typeface="Arial" panose="020B0604020202020204" pitchFamily="34" charset="0"/>
              </a:rPr>
              <a:t>I. Các tiêu chuẩn về trình bày bản vẽ</a:t>
            </a:r>
            <a:endParaRPr sz="3200" b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0" y="1066800"/>
            <a:ext cx="38100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400" kern="1200" cap="none" spc="0" normalizeH="0" baseline="0" noProof="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 1. </a:t>
            </a:r>
            <a:r>
              <a:rPr kumimoji="0" lang="en-US" sz="2400" u="sng" kern="1200" cap="none" spc="0" normalizeH="0" baseline="0" noProof="0" dirty="0" err="1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Khổ</a:t>
            </a:r>
            <a:r>
              <a:rPr kumimoji="0" lang="en-US" sz="2400" u="sng" kern="1200" cap="none" spc="0" normalizeH="0" baseline="0" noProof="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400" u="sng" kern="1200" cap="none" spc="0" normalizeH="0" baseline="0" noProof="0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giấy</a:t>
            </a:r>
            <a:r>
              <a:rPr kumimoji="0" lang="en-US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400" kern="1200" cap="none" spc="0" normalizeH="0" baseline="0" noProof="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rPr>
              <a:t>(TCVN 2- 74)</a:t>
            </a:r>
            <a:endParaRPr kumimoji="0" lang="en-US" sz="2400" kern="1200" cap="none" spc="0" normalizeH="0" baseline="0" noProof="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504" name="Text Box 8"/>
          <p:cNvSpPr txBox="1"/>
          <p:nvPr/>
        </p:nvSpPr>
        <p:spPr>
          <a:xfrm>
            <a:off x="304800" y="1752600"/>
            <a:ext cx="3048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b="1" i="1" dirty="0">
                <a:solidFill>
                  <a:srgbClr val="FF0000"/>
                </a:solidFill>
                <a:latin typeface="Arial" panose="020B0604020202020204" pitchFamily="34" charset="0"/>
              </a:rPr>
              <a:t>a. Các loại khổ giấy</a:t>
            </a:r>
            <a:endParaRPr sz="20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6505" name="Group 9"/>
          <p:cNvGraphicFramePr>
            <a:graphicFrameLocks noGrp="1"/>
          </p:cNvGraphicFramePr>
          <p:nvPr>
            <p:ph idx="1"/>
          </p:nvPr>
        </p:nvGraphicFramePr>
        <p:xfrm>
          <a:off x="381000" y="2362200"/>
          <a:ext cx="8223250" cy="1090613"/>
        </p:xfrm>
        <a:graphic>
          <a:graphicData uri="http://schemas.openxmlformats.org/drawingml/2006/table">
            <a:tbl>
              <a:tblPr/>
              <a:tblGrid>
                <a:gridCol w="1395413"/>
                <a:gridCol w="1468437"/>
                <a:gridCol w="1320800"/>
                <a:gridCol w="1395413"/>
                <a:gridCol w="1322387"/>
                <a:gridCol w="13208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28" name="Text Box 32"/>
          <p:cNvSpPr txBox="1"/>
          <p:nvPr/>
        </p:nvSpPr>
        <p:spPr>
          <a:xfrm>
            <a:off x="228600" y="4038600"/>
            <a:ext cx="5715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dirty="0">
                <a:latin typeface="Arial" panose="020B0604020202020204" pitchFamily="34" charset="0"/>
              </a:rPr>
              <a:t>+ Khổ A</a:t>
            </a:r>
            <a:r>
              <a:rPr sz="2000" baseline="-25000" dirty="0">
                <a:latin typeface="Arial" panose="020B0604020202020204" pitchFamily="34" charset="0"/>
              </a:rPr>
              <a:t>0 </a:t>
            </a:r>
            <a:r>
              <a:rPr sz="2000" dirty="0">
                <a:latin typeface="Arial" panose="020B0604020202020204" pitchFamily="34" charset="0"/>
              </a:rPr>
              <a:t>: Khổ cơ sở có diện tích = 1 m</a:t>
            </a:r>
            <a:r>
              <a:rPr sz="2000" baseline="30000" dirty="0">
                <a:latin typeface="Arial" panose="020B0604020202020204" pitchFamily="34" charset="0"/>
              </a:rPr>
              <a:t>2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06529" name="Text Box 33"/>
          <p:cNvSpPr txBox="1"/>
          <p:nvPr/>
        </p:nvSpPr>
        <p:spPr>
          <a:xfrm>
            <a:off x="152400" y="4648200"/>
            <a:ext cx="5791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dirty="0">
                <a:latin typeface="Arial" panose="020B0604020202020204" pitchFamily="34" charset="0"/>
              </a:rPr>
              <a:t>+ Các khổ giấy khác chia từ A</a:t>
            </a:r>
            <a:r>
              <a:rPr sz="2000" baseline="-25000" dirty="0">
                <a:latin typeface="Arial" panose="020B0604020202020204" pitchFamily="34" charset="0"/>
              </a:rPr>
              <a:t>0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06532" name="Line 36"/>
          <p:cNvSpPr>
            <a:spLocks noChangeShapeType="1"/>
          </p:cNvSpPr>
          <p:nvPr/>
        </p:nvSpPr>
        <p:spPr bwMode="auto">
          <a:xfrm rot="5400000">
            <a:off x="2857500" y="5895975"/>
            <a:ext cx="0" cy="19621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3" name="Group 41"/>
          <p:cNvGrpSpPr/>
          <p:nvPr/>
        </p:nvGrpSpPr>
        <p:grpSpPr>
          <a:xfrm>
            <a:off x="6324600" y="3810000"/>
            <a:ext cx="1644650" cy="1004888"/>
            <a:chOff x="3264" y="0"/>
            <a:chExt cx="1036" cy="633"/>
          </a:xfrm>
        </p:grpSpPr>
        <p:sp>
          <p:nvSpPr>
            <p:cNvPr id="106538" name="AutoShape 42"/>
            <p:cNvSpPr>
              <a:spLocks noChangeArrowheads="1"/>
            </p:cNvSpPr>
            <p:nvPr/>
          </p:nvSpPr>
          <p:spPr bwMode="auto">
            <a:xfrm rot="16200000">
              <a:off x="3468" y="-202"/>
              <a:ext cx="633" cy="1036"/>
            </a:xfrm>
            <a:prstGeom prst="foldedCorner">
              <a:avLst>
                <a:gd name="adj" fmla="val 12500"/>
              </a:avLst>
            </a:prstGeom>
            <a:solidFill>
              <a:srgbClr val="99CCFF"/>
            </a:solidFill>
            <a:ln w="3175">
              <a:solidFill>
                <a:srgbClr val="99CCFF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55" name="Text Box 43"/>
            <p:cNvSpPr txBox="1"/>
            <p:nvPr/>
          </p:nvSpPr>
          <p:spPr>
            <a:xfrm>
              <a:off x="3600" y="192"/>
              <a:ext cx="432" cy="237"/>
            </a:xfrm>
            <a:prstGeom prst="rect">
              <a:avLst/>
            </a:prstGeom>
            <a:solidFill>
              <a:srgbClr val="99CCFF"/>
            </a:solidFill>
            <a:ln w="9525" cap="flat" cmpd="sng">
              <a:solidFill>
                <a:srgbClr val="99CC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chemeClr val="bg1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chemeClr val="bg1"/>
                  </a:solidFill>
                  <a:latin typeface="Tahoma" panose="020B0604030504040204" pitchFamily="34" charset="0"/>
                </a:rPr>
                <a:t>1</a:t>
              </a:r>
              <a:endParaRPr sz="1800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4" name="Group 44"/>
          <p:cNvGrpSpPr/>
          <p:nvPr/>
        </p:nvGrpSpPr>
        <p:grpSpPr>
          <a:xfrm>
            <a:off x="6324600" y="4819650"/>
            <a:ext cx="1644650" cy="1004888"/>
            <a:chOff x="3264" y="0"/>
            <a:chExt cx="1036" cy="633"/>
          </a:xfrm>
        </p:grpSpPr>
        <p:sp>
          <p:nvSpPr>
            <p:cNvPr id="106541" name="AutoShape 45"/>
            <p:cNvSpPr>
              <a:spLocks noChangeArrowheads="1"/>
            </p:cNvSpPr>
            <p:nvPr/>
          </p:nvSpPr>
          <p:spPr bwMode="auto">
            <a:xfrm rot="16200000">
              <a:off x="3476" y="-201"/>
              <a:ext cx="633" cy="1036"/>
            </a:xfrm>
            <a:prstGeom prst="foldedCorner">
              <a:avLst>
                <a:gd name="adj" fmla="val 12500"/>
              </a:avLst>
            </a:prstGeom>
            <a:solidFill>
              <a:srgbClr val="99CCFF"/>
            </a:solidFill>
            <a:ln w="3175">
              <a:solidFill>
                <a:srgbClr val="99CCFF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53" name="Text Box 46"/>
            <p:cNvSpPr txBox="1"/>
            <p:nvPr/>
          </p:nvSpPr>
          <p:spPr>
            <a:xfrm>
              <a:off x="3600" y="192"/>
              <a:ext cx="432" cy="237"/>
            </a:xfrm>
            <a:prstGeom prst="rect">
              <a:avLst/>
            </a:prstGeom>
            <a:solidFill>
              <a:srgbClr val="99CCFF"/>
            </a:solidFill>
            <a:ln w="9525" cap="flat" cmpd="sng">
              <a:solidFill>
                <a:srgbClr val="99CC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chemeClr val="bg1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chemeClr val="bg1"/>
                  </a:solidFill>
                  <a:latin typeface="Tahoma" panose="020B0604030504040204" pitchFamily="34" charset="0"/>
                </a:rPr>
                <a:t>1</a:t>
              </a:r>
              <a:endParaRPr sz="1800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5" name="Group 47"/>
          <p:cNvGrpSpPr/>
          <p:nvPr/>
        </p:nvGrpSpPr>
        <p:grpSpPr>
          <a:xfrm>
            <a:off x="7153275" y="4819650"/>
            <a:ext cx="822325" cy="1004888"/>
            <a:chOff x="3984" y="816"/>
            <a:chExt cx="518" cy="633"/>
          </a:xfrm>
        </p:grpSpPr>
        <p:sp>
          <p:nvSpPr>
            <p:cNvPr id="106544" name="AutoShape 48"/>
            <p:cNvSpPr>
              <a:spLocks noChangeArrowheads="1"/>
            </p:cNvSpPr>
            <p:nvPr/>
          </p:nvSpPr>
          <p:spPr bwMode="auto">
            <a:xfrm rot="16200000">
              <a:off x="3942" y="873"/>
              <a:ext cx="633" cy="518"/>
            </a:xfrm>
            <a:prstGeom prst="foldedCorner">
              <a:avLst>
                <a:gd name="adj" fmla="val 12500"/>
              </a:avLst>
            </a:prstGeom>
            <a:solidFill>
              <a:schemeClr val="hlink"/>
            </a:solidFill>
            <a:ln w="3175">
              <a:solidFill>
                <a:schemeClr val="hlink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51" name="Text Box 49"/>
            <p:cNvSpPr txBox="1"/>
            <p:nvPr/>
          </p:nvSpPr>
          <p:spPr>
            <a:xfrm>
              <a:off x="4104" y="1008"/>
              <a:ext cx="342" cy="237"/>
            </a:xfrm>
            <a:prstGeom prst="rect">
              <a:avLst/>
            </a:prstGeom>
            <a:solidFill>
              <a:schemeClr val="hlink"/>
            </a:solidFill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chemeClr val="bg1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chemeClr val="bg1"/>
                  </a:solidFill>
                  <a:latin typeface="Tahoma" panose="020B0604030504040204" pitchFamily="34" charset="0"/>
                </a:rPr>
                <a:t>2</a:t>
              </a:r>
              <a:endParaRPr sz="1800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6" name="Group 50"/>
          <p:cNvGrpSpPr/>
          <p:nvPr/>
        </p:nvGrpSpPr>
        <p:grpSpPr>
          <a:xfrm>
            <a:off x="6324600" y="4819650"/>
            <a:ext cx="822325" cy="1004888"/>
            <a:chOff x="3984" y="816"/>
            <a:chExt cx="518" cy="633"/>
          </a:xfrm>
        </p:grpSpPr>
        <p:sp>
          <p:nvSpPr>
            <p:cNvPr id="106547" name="AutoShape 51"/>
            <p:cNvSpPr>
              <a:spLocks noChangeArrowheads="1"/>
            </p:cNvSpPr>
            <p:nvPr/>
          </p:nvSpPr>
          <p:spPr bwMode="auto">
            <a:xfrm rot="16200000">
              <a:off x="3942" y="873"/>
              <a:ext cx="633" cy="518"/>
            </a:xfrm>
            <a:prstGeom prst="foldedCorner">
              <a:avLst>
                <a:gd name="adj" fmla="val 12500"/>
              </a:avLst>
            </a:prstGeom>
            <a:solidFill>
              <a:schemeClr val="hlink"/>
            </a:solidFill>
            <a:ln w="3175">
              <a:solidFill>
                <a:schemeClr val="hlink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49" name="Text Box 52"/>
            <p:cNvSpPr txBox="1"/>
            <p:nvPr/>
          </p:nvSpPr>
          <p:spPr>
            <a:xfrm>
              <a:off x="4104" y="1008"/>
              <a:ext cx="342" cy="237"/>
            </a:xfrm>
            <a:prstGeom prst="rect">
              <a:avLst/>
            </a:prstGeom>
            <a:solidFill>
              <a:schemeClr val="hlink"/>
            </a:solidFill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chemeClr val="bg1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chemeClr val="bg1"/>
                  </a:solidFill>
                  <a:latin typeface="Tahoma" panose="020B0604030504040204" pitchFamily="34" charset="0"/>
                </a:rPr>
                <a:t>2</a:t>
              </a:r>
              <a:endParaRPr sz="1800" dirty="0">
                <a:solidFill>
                  <a:schemeClr val="bg1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53"/>
          <p:cNvGrpSpPr/>
          <p:nvPr/>
        </p:nvGrpSpPr>
        <p:grpSpPr>
          <a:xfrm>
            <a:off x="7153275" y="5324475"/>
            <a:ext cx="822325" cy="503238"/>
            <a:chOff x="3888" y="1152"/>
            <a:chExt cx="518" cy="317"/>
          </a:xfrm>
        </p:grpSpPr>
        <p:sp>
          <p:nvSpPr>
            <p:cNvPr id="12346" name="AutoShape 54"/>
            <p:cNvSpPr/>
            <p:nvPr/>
          </p:nvSpPr>
          <p:spPr>
            <a:xfrm rot="-5400000">
              <a:off x="3988" y="1051"/>
              <a:ext cx="317" cy="518"/>
            </a:xfrm>
            <a:prstGeom prst="foldedCorner">
              <a:avLst>
                <a:gd name="adj" fmla="val 12500"/>
              </a:avLst>
            </a:prstGeom>
            <a:solidFill>
              <a:srgbClr val="FFFF00"/>
            </a:solidFill>
            <a:ln w="3175" cap="flat" cmpd="sng">
              <a:solidFill>
                <a:srgbClr val="FFFF00"/>
              </a:solidFill>
              <a:prstDash val="solid"/>
              <a:headEnd type="none" w="med" len="med"/>
              <a:tailEnd type="none" w="med" len="med"/>
            </a:ln>
          </p:spPr>
          <p:txBody>
            <a:bodyPr vert="eaVert" wrap="none" anchor="ctr"/>
            <a:p>
              <a:pPr algn="ctr"/>
              <a:endParaRPr sz="1800" dirty="0">
                <a:latin typeface="Arial" panose="020B0604020202020204" pitchFamily="34" charset="0"/>
              </a:endParaRPr>
            </a:p>
          </p:txBody>
        </p:sp>
        <p:sp>
          <p:nvSpPr>
            <p:cNvPr id="12347" name="Text Box 55"/>
            <p:cNvSpPr txBox="1"/>
            <p:nvPr/>
          </p:nvSpPr>
          <p:spPr>
            <a:xfrm>
              <a:off x="3984" y="1200"/>
              <a:ext cx="294" cy="231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rgbClr val="FF00FF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rgbClr val="FF00FF"/>
                  </a:solidFill>
                  <a:latin typeface="Tahoma" panose="020B0604030504040204" pitchFamily="34" charset="0"/>
                </a:rPr>
                <a:t>3</a:t>
              </a:r>
              <a:endParaRPr sz="1800" dirty="0">
                <a:solidFill>
                  <a:srgbClr val="FF00FF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8" name="Group 56"/>
          <p:cNvGrpSpPr/>
          <p:nvPr/>
        </p:nvGrpSpPr>
        <p:grpSpPr>
          <a:xfrm>
            <a:off x="7153275" y="4819650"/>
            <a:ext cx="822325" cy="503238"/>
            <a:chOff x="3888" y="1152"/>
            <a:chExt cx="518" cy="317"/>
          </a:xfrm>
        </p:grpSpPr>
        <p:sp>
          <p:nvSpPr>
            <p:cNvPr id="12344" name="AutoShape 57"/>
            <p:cNvSpPr/>
            <p:nvPr/>
          </p:nvSpPr>
          <p:spPr>
            <a:xfrm rot="-5400000">
              <a:off x="3988" y="1051"/>
              <a:ext cx="317" cy="518"/>
            </a:xfrm>
            <a:prstGeom prst="foldedCorner">
              <a:avLst>
                <a:gd name="adj" fmla="val 12500"/>
              </a:avLst>
            </a:prstGeom>
            <a:solidFill>
              <a:srgbClr val="FFFF00"/>
            </a:solidFill>
            <a:ln w="3175" cap="flat" cmpd="sng">
              <a:solidFill>
                <a:srgbClr val="FFFF00"/>
              </a:solidFill>
              <a:prstDash val="solid"/>
              <a:headEnd type="none" w="med" len="med"/>
              <a:tailEnd type="none" w="med" len="med"/>
            </a:ln>
          </p:spPr>
          <p:txBody>
            <a:bodyPr vert="eaVert" wrap="none" anchor="ctr"/>
            <a:p>
              <a:pPr algn="ctr"/>
              <a:endParaRPr sz="1800" dirty="0">
                <a:latin typeface="Arial" panose="020B0604020202020204" pitchFamily="34" charset="0"/>
              </a:endParaRPr>
            </a:p>
          </p:txBody>
        </p:sp>
        <p:sp>
          <p:nvSpPr>
            <p:cNvPr id="12345" name="Text Box 58"/>
            <p:cNvSpPr txBox="1"/>
            <p:nvPr/>
          </p:nvSpPr>
          <p:spPr>
            <a:xfrm>
              <a:off x="3984" y="1200"/>
              <a:ext cx="294" cy="237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800" dirty="0">
                  <a:solidFill>
                    <a:srgbClr val="FF00FF"/>
                  </a:solidFill>
                  <a:latin typeface="Tahoma" panose="020B0604030504040204" pitchFamily="34" charset="0"/>
                </a:rPr>
                <a:t>A</a:t>
              </a:r>
              <a:r>
                <a:rPr sz="1800" baseline="-25000" dirty="0">
                  <a:solidFill>
                    <a:srgbClr val="FF00FF"/>
                  </a:solidFill>
                  <a:latin typeface="Tahoma" panose="020B0604030504040204" pitchFamily="34" charset="0"/>
                </a:rPr>
                <a:t>3</a:t>
              </a:r>
              <a:endParaRPr sz="1800" dirty="0">
                <a:solidFill>
                  <a:srgbClr val="FF00FF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7143750" y="5314950"/>
            <a:ext cx="411163" cy="503238"/>
            <a:chOff x="3888" y="384"/>
            <a:chExt cx="259" cy="317"/>
          </a:xfrm>
        </p:grpSpPr>
        <p:sp>
          <p:nvSpPr>
            <p:cNvPr id="106556" name="AutoShape 60"/>
            <p:cNvSpPr>
              <a:spLocks noChangeArrowheads="1"/>
            </p:cNvSpPr>
            <p:nvPr/>
          </p:nvSpPr>
          <p:spPr bwMode="auto">
            <a:xfrm rot="16200000">
              <a:off x="3859" y="413"/>
              <a:ext cx="317" cy="259"/>
            </a:xfrm>
            <a:prstGeom prst="foldedCorner">
              <a:avLst>
                <a:gd name="adj" fmla="val 12500"/>
              </a:avLst>
            </a:prstGeom>
            <a:solidFill>
              <a:srgbClr val="9900FF"/>
            </a:solidFill>
            <a:ln w="3175">
              <a:solidFill>
                <a:srgbClr val="9900FF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43" name="Text Box 61"/>
            <p:cNvSpPr txBox="1"/>
            <p:nvPr/>
          </p:nvSpPr>
          <p:spPr>
            <a:xfrm>
              <a:off x="3888" y="423"/>
              <a:ext cx="240" cy="198"/>
            </a:xfrm>
            <a:prstGeom prst="rect">
              <a:avLst/>
            </a:prstGeom>
            <a:solidFill>
              <a:srgbClr val="9900FF"/>
            </a:solidFill>
            <a:ln w="9525" cap="flat" cmpd="sng">
              <a:solidFill>
                <a:srgbClr val="99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400" dirty="0">
                  <a:solidFill>
                    <a:schemeClr val="bg1"/>
                  </a:solidFill>
                  <a:latin typeface=".VnTimeH" panose="020B7200000000000000" pitchFamily="34" charset="0"/>
                </a:rPr>
                <a:t>A</a:t>
              </a:r>
              <a:r>
                <a:rPr sz="1400" baseline="-25000" dirty="0">
                  <a:solidFill>
                    <a:schemeClr val="bg1"/>
                  </a:solidFill>
                  <a:latin typeface=".VnTimeH" panose="020B7200000000000000" pitchFamily="34" charset="0"/>
                </a:rPr>
                <a:t>4</a:t>
              </a:r>
              <a:endParaRPr sz="1400" dirty="0">
                <a:solidFill>
                  <a:schemeClr val="bg1"/>
                </a:solidFill>
                <a:latin typeface=".VnTimeH" panose="020B7200000000000000" pitchFamily="34" charset="0"/>
              </a:endParaRPr>
            </a:p>
          </p:txBody>
        </p:sp>
      </p:grpSp>
      <p:grpSp>
        <p:nvGrpSpPr>
          <p:cNvPr id="10" name="Group 62"/>
          <p:cNvGrpSpPr/>
          <p:nvPr/>
        </p:nvGrpSpPr>
        <p:grpSpPr>
          <a:xfrm>
            <a:off x="7553325" y="5314950"/>
            <a:ext cx="411163" cy="503238"/>
            <a:chOff x="3888" y="384"/>
            <a:chExt cx="259" cy="317"/>
          </a:xfrm>
        </p:grpSpPr>
        <p:sp>
          <p:nvSpPr>
            <p:cNvPr id="106559" name="AutoShape 63"/>
            <p:cNvSpPr>
              <a:spLocks noChangeArrowheads="1"/>
            </p:cNvSpPr>
            <p:nvPr/>
          </p:nvSpPr>
          <p:spPr bwMode="auto">
            <a:xfrm rot="16200000">
              <a:off x="3859" y="413"/>
              <a:ext cx="317" cy="259"/>
            </a:xfrm>
            <a:prstGeom prst="foldedCorner">
              <a:avLst>
                <a:gd name="adj" fmla="val 12500"/>
              </a:avLst>
            </a:prstGeom>
            <a:solidFill>
              <a:srgbClr val="9900FF"/>
            </a:solidFill>
            <a:ln w="3175">
              <a:solidFill>
                <a:srgbClr val="9900FF"/>
              </a:solidFill>
              <a:round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41" name="Text Box 64"/>
            <p:cNvSpPr txBox="1"/>
            <p:nvPr/>
          </p:nvSpPr>
          <p:spPr>
            <a:xfrm>
              <a:off x="3888" y="423"/>
              <a:ext cx="240" cy="198"/>
            </a:xfrm>
            <a:prstGeom prst="rect">
              <a:avLst/>
            </a:prstGeom>
            <a:solidFill>
              <a:srgbClr val="9900FF"/>
            </a:solidFill>
            <a:ln w="9525" cap="flat" cmpd="sng">
              <a:solidFill>
                <a:srgbClr val="99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400" dirty="0">
                  <a:solidFill>
                    <a:schemeClr val="bg1"/>
                  </a:solidFill>
                  <a:latin typeface=".VnTimeH" panose="020B7200000000000000" pitchFamily="34" charset="0"/>
                </a:rPr>
                <a:t>A</a:t>
              </a:r>
              <a:r>
                <a:rPr sz="1400" baseline="-25000" dirty="0">
                  <a:solidFill>
                    <a:schemeClr val="bg1"/>
                  </a:solidFill>
                  <a:latin typeface=".VnTimeH" panose="020B7200000000000000" pitchFamily="34" charset="0"/>
                </a:rPr>
                <a:t>4</a:t>
              </a:r>
              <a:endParaRPr sz="1400" dirty="0">
                <a:solidFill>
                  <a:schemeClr val="bg1"/>
                </a:solidFill>
                <a:latin typeface=".VnTimeH" panose="020B7200000000000000" pitchFamily="34" charset="0"/>
              </a:endParaRPr>
            </a:p>
          </p:txBody>
        </p:sp>
      </p:grpSp>
      <p:sp>
        <p:nvSpPr>
          <p:cNvPr id="106600" name="Text Box 104"/>
          <p:cNvSpPr txBox="1">
            <a:spLocks noChangeArrowheads="1"/>
          </p:cNvSpPr>
          <p:nvPr/>
        </p:nvSpPr>
        <p:spPr bwMode="auto">
          <a:xfrm>
            <a:off x="152400" y="2819400"/>
            <a:ext cx="19050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 eaLnBrk="0" hangingPunct="0">
              <a:buClrTx/>
              <a:buSzTx/>
              <a:buFontTx/>
              <a:defRPr/>
            </a:pPr>
            <a:r>
              <a:rPr kumimoji="0" lang="en-US" sz="2000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Kích</a:t>
            </a:r>
            <a:r>
              <a:rPr kumimoji="0" lang="en-US" sz="20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thước</a:t>
            </a:r>
            <a:r>
              <a:rPr kumimoji="0" lang="en-US" sz="20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en-US" sz="2000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R="0" algn="ctr" defTabSz="914400" eaLnBrk="0" hangingPunct="0">
              <a:buClrTx/>
              <a:buSzTx/>
              <a:buFontTx/>
              <a:defRPr/>
            </a:pPr>
            <a:r>
              <a:rPr kumimoji="0" lang="en-US" sz="20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(mm)</a:t>
            </a:r>
            <a:endParaRPr kumimoji="0" lang="en-US" sz="20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1" name="Text Box 105"/>
          <p:cNvSpPr txBox="1">
            <a:spLocks noChangeArrowheads="1"/>
          </p:cNvSpPr>
          <p:nvPr/>
        </p:nvSpPr>
        <p:spPr bwMode="auto">
          <a:xfrm>
            <a:off x="171450" y="2362200"/>
            <a:ext cx="1828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2000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Ký</a:t>
            </a:r>
            <a:r>
              <a:rPr kumimoji="0" lang="en-US" sz="20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kern="1200" cap="none" spc="0" normalizeH="0" baseline="0" noProof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hiệu</a:t>
            </a:r>
            <a:endParaRPr kumimoji="0" lang="en-US" sz="20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2" name="Text Box 106"/>
          <p:cNvSpPr txBox="1">
            <a:spLocks noChangeArrowheads="1"/>
          </p:cNvSpPr>
          <p:nvPr/>
        </p:nvSpPr>
        <p:spPr bwMode="auto">
          <a:xfrm>
            <a:off x="1981200" y="2362200"/>
            <a:ext cx="990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18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sz="1800" kern="1200" cap="none" spc="0" normalizeH="0" baseline="-2500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en-US" sz="1800" kern="1200" cap="none" spc="0" normalizeH="0" baseline="-2500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3" name="Text Box 107"/>
          <p:cNvSpPr txBox="1">
            <a:spLocks noChangeArrowheads="1"/>
          </p:cNvSpPr>
          <p:nvPr/>
        </p:nvSpPr>
        <p:spPr bwMode="auto">
          <a:xfrm>
            <a:off x="3429000" y="2362200"/>
            <a:ext cx="990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18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sz="1800" kern="1200" cap="none" spc="0" normalizeH="0" baseline="-2500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</a:t>
            </a:r>
            <a:endParaRPr kumimoji="0" lang="en-US" sz="1800" kern="1200" cap="none" spc="0" normalizeH="0" baseline="-2500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4" name="Text Box 108"/>
          <p:cNvSpPr txBox="1">
            <a:spLocks noChangeArrowheads="1"/>
          </p:cNvSpPr>
          <p:nvPr/>
        </p:nvSpPr>
        <p:spPr bwMode="auto">
          <a:xfrm>
            <a:off x="4800600" y="2362200"/>
            <a:ext cx="990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18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sz="1800" kern="1200" cap="none" spc="0" normalizeH="0" baseline="-2500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2</a:t>
            </a:r>
            <a:endParaRPr kumimoji="0" lang="en-US" sz="1800" kern="1200" cap="none" spc="0" normalizeH="0" baseline="-2500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5" name="Text Box 109"/>
          <p:cNvSpPr txBox="1">
            <a:spLocks noChangeArrowheads="1"/>
          </p:cNvSpPr>
          <p:nvPr/>
        </p:nvSpPr>
        <p:spPr bwMode="auto">
          <a:xfrm>
            <a:off x="6172200" y="2362200"/>
            <a:ext cx="990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18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sz="1800" kern="1200" cap="none" spc="0" normalizeH="0" baseline="-2500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3</a:t>
            </a:r>
            <a:endParaRPr kumimoji="0" lang="en-US" sz="1800" kern="1200" cap="none" spc="0" normalizeH="0" baseline="-2500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6" name="Text Box 110"/>
          <p:cNvSpPr txBox="1">
            <a:spLocks noChangeArrowheads="1"/>
          </p:cNvSpPr>
          <p:nvPr/>
        </p:nvSpPr>
        <p:spPr bwMode="auto">
          <a:xfrm>
            <a:off x="7467600" y="2362200"/>
            <a:ext cx="990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algn="ctr" defTabSz="9144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defRPr/>
            </a:pPr>
            <a:r>
              <a:rPr kumimoji="0" lang="en-US" sz="18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en-US" sz="1800" kern="1200" cap="none" spc="0" normalizeH="0" baseline="-2500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4</a:t>
            </a:r>
            <a:endParaRPr kumimoji="0" lang="en-US" sz="1800" kern="1200" cap="none" spc="0" normalizeH="0" baseline="-25000" noProof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7" name="Text Box 111"/>
          <p:cNvSpPr txBox="1">
            <a:spLocks noChangeArrowheads="1"/>
          </p:cNvSpPr>
          <p:nvPr/>
        </p:nvSpPr>
        <p:spPr bwMode="auto">
          <a:xfrm>
            <a:off x="1752600" y="2895600"/>
            <a:ext cx="1524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1189 x 841</a:t>
            </a:r>
            <a:endParaRPr kumimoji="0" lang="en-US" sz="20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8" name="Text Box 112"/>
          <p:cNvSpPr txBox="1">
            <a:spLocks noChangeArrowheads="1"/>
          </p:cNvSpPr>
          <p:nvPr/>
        </p:nvSpPr>
        <p:spPr bwMode="auto">
          <a:xfrm>
            <a:off x="3276600" y="2895600"/>
            <a:ext cx="1524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841 x 594</a:t>
            </a:r>
            <a:endParaRPr kumimoji="0" lang="en-US" sz="20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09" name="Text Box 113"/>
          <p:cNvSpPr txBox="1">
            <a:spLocks noChangeArrowheads="1"/>
          </p:cNvSpPr>
          <p:nvPr/>
        </p:nvSpPr>
        <p:spPr bwMode="auto">
          <a:xfrm>
            <a:off x="4591050" y="2895600"/>
            <a:ext cx="1524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594 x 420</a:t>
            </a:r>
            <a:endParaRPr kumimoji="0" lang="en-US" sz="20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10" name="Text Box 114"/>
          <p:cNvSpPr txBox="1">
            <a:spLocks noChangeArrowheads="1"/>
          </p:cNvSpPr>
          <p:nvPr/>
        </p:nvSpPr>
        <p:spPr bwMode="auto">
          <a:xfrm>
            <a:off x="6019800" y="2895600"/>
            <a:ext cx="1524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420 x 297</a:t>
            </a:r>
            <a:endParaRPr kumimoji="0" lang="en-US" sz="20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611" name="Text Box 115"/>
          <p:cNvSpPr txBox="1">
            <a:spLocks noChangeArrowheads="1"/>
          </p:cNvSpPr>
          <p:nvPr/>
        </p:nvSpPr>
        <p:spPr bwMode="auto">
          <a:xfrm>
            <a:off x="7391400" y="2895600"/>
            <a:ext cx="15240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000" kern="1200" cap="none" spc="0" normalizeH="0" baseline="0" noProof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297x 210</a:t>
            </a:r>
            <a:endParaRPr kumimoji="0" lang="en-US" sz="2000" kern="1200" cap="none" spc="0" normalizeH="0" baseline="0" noProof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0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06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1000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1000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000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066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06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1000"/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1000"/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000"/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066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1000"/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1000"/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000"/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106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1000"/>
                                        <p:tgtEl>
                                          <p:spTgt spid="106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1000"/>
                                        <p:tgtEl>
                                          <p:spTgt spid="106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000"/>
                                        <p:tgtEl>
                                          <p:spTgt spid="106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06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2000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2000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2000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106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  <p:bldP spid="106502" grpId="0"/>
      <p:bldP spid="106504" grpId="0"/>
      <p:bldP spid="106528" grpId="0"/>
      <p:bldP spid="106529" grpId="0"/>
      <p:bldP spid="106600" grpId="0"/>
      <p:bldP spid="106601" grpId="0"/>
      <p:bldP spid="106602" grpId="0"/>
      <p:bldP spid="106603" grpId="0"/>
      <p:bldP spid="106604" grpId="0"/>
      <p:bldP spid="106605" grpId="0"/>
      <p:bldP spid="106606" grpId="0"/>
      <p:bldP spid="106607" grpId="0"/>
      <p:bldP spid="106608" grpId="0"/>
      <p:bldP spid="106609" grpId="0"/>
      <p:bldP spid="106610" grpId="0"/>
      <p:bldP spid="1066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34"/>
          <p:cNvSpPr txBox="1"/>
          <p:nvPr/>
        </p:nvSpPr>
        <p:spPr>
          <a:xfrm>
            <a:off x="381000" y="381000"/>
            <a:ext cx="4953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3200" b="1" i="1" dirty="0">
                <a:solidFill>
                  <a:srgbClr val="FFFF00"/>
                </a:solidFill>
                <a:latin typeface="Arial" panose="020B0604020202020204" pitchFamily="34" charset="0"/>
              </a:rPr>
              <a:t>b. Trình bày khổ giấy</a:t>
            </a:r>
            <a:endParaRPr sz="3200" b="1" i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37"/>
          <p:cNvSpPr txBox="1"/>
          <p:nvPr/>
        </p:nvSpPr>
        <p:spPr>
          <a:xfrm>
            <a:off x="533400" y="1371600"/>
            <a:ext cx="6172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b="1" dirty="0">
                <a:latin typeface="Arial" panose="020B0604020202020204" pitchFamily="34" charset="0"/>
              </a:rPr>
              <a:t>+ Có 2 loại khung bản vẽ: Đứng _ Ngang</a:t>
            </a:r>
            <a:endParaRPr sz="2000" b="1" dirty="0">
              <a:latin typeface="Arial" panose="020B0604020202020204" pitchFamily="34" charset="0"/>
            </a:endParaRPr>
          </a:p>
        </p:txBody>
      </p:sp>
      <p:sp>
        <p:nvSpPr>
          <p:cNvPr id="7" name="Text Box 39"/>
          <p:cNvSpPr txBox="1"/>
          <p:nvPr/>
        </p:nvSpPr>
        <p:spPr>
          <a:xfrm>
            <a:off x="533400" y="2286000"/>
            <a:ext cx="3657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b="1" dirty="0">
                <a:latin typeface="Arial" panose="020B0604020202020204" pitchFamily="34" charset="0"/>
              </a:rPr>
              <a:t>+ Lề trái </a:t>
            </a:r>
            <a:r>
              <a:rPr sz="2000" b="1" dirty="0">
                <a:latin typeface="Arial" panose="020B0604020202020204" pitchFamily="34" charset="0"/>
                <a:sym typeface="Wingdings" panose="05000000000000000000" pitchFamily="2" charset="2"/>
              </a:rPr>
              <a:t> Đóng bản vẽ</a:t>
            </a:r>
            <a:endParaRPr sz="2000" b="1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" name="Text Box 40"/>
          <p:cNvSpPr txBox="1"/>
          <p:nvPr/>
        </p:nvSpPr>
        <p:spPr>
          <a:xfrm>
            <a:off x="533400" y="2743200"/>
            <a:ext cx="36385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b="1" dirty="0">
                <a:latin typeface="Arial" panose="020B0604020202020204" pitchFamily="34" charset="0"/>
              </a:rPr>
              <a:t>+ Khung tên ở góc dưới bên phải bản vẽ</a:t>
            </a:r>
            <a:endParaRPr sz="2000" b="1" dirty="0">
              <a:latin typeface="Arial" panose="020B0604020202020204" pitchFamily="34" charset="0"/>
            </a:endParaRPr>
          </a:p>
        </p:txBody>
      </p:sp>
      <p:sp>
        <p:nvSpPr>
          <p:cNvPr id="42" name="Text Box 65"/>
          <p:cNvSpPr txBox="1"/>
          <p:nvPr/>
        </p:nvSpPr>
        <p:spPr>
          <a:xfrm rot="-5400000">
            <a:off x="3908425" y="4691063"/>
            <a:ext cx="457200" cy="244475"/>
          </a:xfrm>
          <a:prstGeom prst="rect">
            <a:avLst/>
          </a:prstGeom>
          <a:solidFill>
            <a:schemeClr val="bg1">
              <a:alpha val="58823"/>
            </a:schemeClr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latin typeface=".VnTimeH" panose="020B7200000000000000" pitchFamily="34" charset="0"/>
              </a:rPr>
              <a:t>210</a:t>
            </a:r>
            <a:endParaRPr sz="1000" i="1" dirty="0">
              <a:latin typeface=".VnTimeH" panose="020B7200000000000000" pitchFamily="34" charset="0"/>
            </a:endParaRPr>
          </a:p>
        </p:txBody>
      </p:sp>
      <p:sp>
        <p:nvSpPr>
          <p:cNvPr id="43" name="Text Box 66"/>
          <p:cNvSpPr txBox="1"/>
          <p:nvPr/>
        </p:nvSpPr>
        <p:spPr>
          <a:xfrm>
            <a:off x="2613025" y="5672138"/>
            <a:ext cx="457200" cy="244475"/>
          </a:xfrm>
          <a:prstGeom prst="rect">
            <a:avLst/>
          </a:prstGeom>
          <a:solidFill>
            <a:schemeClr val="bg1">
              <a:alpha val="52156"/>
            </a:schemeClr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latin typeface=".VnTimeH" panose="020B7200000000000000" pitchFamily="34" charset="0"/>
              </a:rPr>
              <a:t>297</a:t>
            </a:r>
            <a:endParaRPr sz="1000" i="1" dirty="0">
              <a:latin typeface=".VnTimeH" panose="020B7200000000000000" pitchFamily="34" charset="0"/>
            </a:endParaRPr>
          </a:p>
        </p:txBody>
      </p:sp>
      <p:sp>
        <p:nvSpPr>
          <p:cNvPr id="44" name="Rectangle 67"/>
          <p:cNvSpPr>
            <a:spLocks noChangeArrowheads="1"/>
          </p:cNvSpPr>
          <p:nvPr/>
        </p:nvSpPr>
        <p:spPr bwMode="auto">
          <a:xfrm rot="5400000">
            <a:off x="1966119" y="3672681"/>
            <a:ext cx="1644650" cy="2376488"/>
          </a:xfrm>
          <a:prstGeom prst="rect">
            <a:avLst/>
          </a:prstGeom>
          <a:solidFill>
            <a:srgbClr val="FFFF00"/>
          </a:solidFill>
          <a:ln w="3175">
            <a:solidFill>
              <a:srgbClr val="333333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5" name="Text Box 68"/>
          <p:cNvSpPr txBox="1"/>
          <p:nvPr/>
        </p:nvSpPr>
        <p:spPr>
          <a:xfrm rot="-5400000">
            <a:off x="1755775" y="5207000"/>
            <a:ext cx="447675" cy="2444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solidFill>
                  <a:srgbClr val="3333FF"/>
                </a:solidFill>
                <a:latin typeface=".VnTimeH" panose="020B7200000000000000" pitchFamily="34" charset="0"/>
              </a:rPr>
              <a:t>10</a:t>
            </a:r>
            <a:endParaRPr sz="1000" i="1" dirty="0">
              <a:solidFill>
                <a:srgbClr val="3333FF"/>
              </a:solidFill>
              <a:latin typeface=".VnTimeH" panose="020B7200000000000000" pitchFamily="34" charset="0"/>
            </a:endParaRPr>
          </a:p>
        </p:txBody>
      </p:sp>
      <p:sp>
        <p:nvSpPr>
          <p:cNvPr id="46" name="Text Box 69"/>
          <p:cNvSpPr txBox="1"/>
          <p:nvPr/>
        </p:nvSpPr>
        <p:spPr>
          <a:xfrm>
            <a:off x="3581400" y="4344988"/>
            <a:ext cx="311150" cy="2444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solidFill>
                  <a:srgbClr val="3333FF"/>
                </a:solidFill>
                <a:latin typeface=".VnTimeH" panose="020B7200000000000000" pitchFamily="34" charset="0"/>
              </a:rPr>
              <a:t>10</a:t>
            </a:r>
            <a:endParaRPr sz="1000" i="1" dirty="0">
              <a:solidFill>
                <a:srgbClr val="3333FF"/>
              </a:solidFill>
              <a:latin typeface=".VnTimeH" panose="020B7200000000000000" pitchFamily="34" charset="0"/>
            </a:endParaRPr>
          </a:p>
        </p:txBody>
      </p:sp>
      <p:sp>
        <p:nvSpPr>
          <p:cNvPr id="47" name="Text Box 70"/>
          <p:cNvSpPr txBox="1"/>
          <p:nvPr/>
        </p:nvSpPr>
        <p:spPr>
          <a:xfrm>
            <a:off x="1958975" y="4572000"/>
            <a:ext cx="381000" cy="2444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solidFill>
                  <a:srgbClr val="3333FF"/>
                </a:solidFill>
                <a:latin typeface=".VnTimeH" panose="020B7200000000000000" pitchFamily="34" charset="0"/>
              </a:rPr>
              <a:t>20</a:t>
            </a:r>
            <a:endParaRPr sz="1000" i="1" dirty="0">
              <a:solidFill>
                <a:srgbClr val="3333FF"/>
              </a:solidFill>
              <a:latin typeface=".VnTimeH" panose="020B7200000000000000" pitchFamily="34" charset="0"/>
            </a:endParaRPr>
          </a:p>
        </p:txBody>
      </p:sp>
      <p:sp>
        <p:nvSpPr>
          <p:cNvPr id="48" name="Text Box 71"/>
          <p:cNvSpPr txBox="1"/>
          <p:nvPr/>
        </p:nvSpPr>
        <p:spPr>
          <a:xfrm rot="-5400000">
            <a:off x="2852738" y="4275138"/>
            <a:ext cx="498475" cy="2444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000" i="1" dirty="0">
                <a:solidFill>
                  <a:srgbClr val="3333FF"/>
                </a:solidFill>
                <a:latin typeface=".VnTimeH" panose="020B7200000000000000" pitchFamily="34" charset="0"/>
              </a:rPr>
              <a:t>10</a:t>
            </a:r>
            <a:endParaRPr sz="1000" i="1" dirty="0">
              <a:solidFill>
                <a:srgbClr val="3333FF"/>
              </a:solidFill>
              <a:latin typeface=".VnTimeH" panose="020B7200000000000000" pitchFamily="34" charset="0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3016250" y="5343525"/>
            <a:ext cx="868363" cy="238125"/>
            <a:chOff x="3282" y="3723"/>
            <a:chExt cx="547" cy="150"/>
          </a:xfrm>
        </p:grpSpPr>
        <p:sp>
          <p:nvSpPr>
            <p:cNvPr id="50" name="Line 73"/>
            <p:cNvSpPr>
              <a:spLocks noChangeShapeType="1"/>
            </p:cNvSpPr>
            <p:nvPr/>
          </p:nvSpPr>
          <p:spPr bwMode="auto">
            <a:xfrm>
              <a:off x="3282" y="3723"/>
              <a:ext cx="54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1" name="Line 74"/>
            <p:cNvSpPr>
              <a:spLocks noChangeShapeType="1"/>
            </p:cNvSpPr>
            <p:nvPr/>
          </p:nvSpPr>
          <p:spPr bwMode="auto">
            <a:xfrm>
              <a:off x="3285" y="3723"/>
              <a:ext cx="0" cy="1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" name="Group 75"/>
          <p:cNvGrpSpPr/>
          <p:nvPr/>
        </p:nvGrpSpPr>
        <p:grpSpPr>
          <a:xfrm>
            <a:off x="3978275" y="4038600"/>
            <a:ext cx="304800" cy="1644650"/>
            <a:chOff x="3888" y="2901"/>
            <a:chExt cx="192" cy="1036"/>
          </a:xfrm>
        </p:grpSpPr>
        <p:sp>
          <p:nvSpPr>
            <p:cNvPr id="53" name="Line 76"/>
            <p:cNvSpPr>
              <a:spLocks noChangeShapeType="1"/>
            </p:cNvSpPr>
            <p:nvPr/>
          </p:nvSpPr>
          <p:spPr bwMode="auto">
            <a:xfrm>
              <a:off x="3888" y="2901"/>
              <a:ext cx="19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4" name="Line 77"/>
            <p:cNvSpPr>
              <a:spLocks noChangeShapeType="1"/>
            </p:cNvSpPr>
            <p:nvPr/>
          </p:nvSpPr>
          <p:spPr bwMode="auto">
            <a:xfrm>
              <a:off x="3888" y="3936"/>
              <a:ext cx="19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5" name="Line 78"/>
            <p:cNvSpPr>
              <a:spLocks noChangeShapeType="1"/>
            </p:cNvSpPr>
            <p:nvPr/>
          </p:nvSpPr>
          <p:spPr bwMode="auto">
            <a:xfrm>
              <a:off x="4047" y="2901"/>
              <a:ext cx="0" cy="103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arrow" w="sm" len="lg"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" name="Group 79"/>
          <p:cNvGrpSpPr/>
          <p:nvPr/>
        </p:nvGrpSpPr>
        <p:grpSpPr>
          <a:xfrm>
            <a:off x="1606550" y="5634038"/>
            <a:ext cx="2382838" cy="271462"/>
            <a:chOff x="2388" y="3906"/>
            <a:chExt cx="1501" cy="171"/>
          </a:xfrm>
        </p:grpSpPr>
        <p:sp>
          <p:nvSpPr>
            <p:cNvPr id="57" name="Line 80"/>
            <p:cNvSpPr>
              <a:spLocks noChangeShapeType="1"/>
            </p:cNvSpPr>
            <p:nvPr/>
          </p:nvSpPr>
          <p:spPr bwMode="auto">
            <a:xfrm>
              <a:off x="3885" y="3909"/>
              <a:ext cx="0" cy="16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8" name="Line 81"/>
            <p:cNvSpPr>
              <a:spLocks noChangeShapeType="1"/>
            </p:cNvSpPr>
            <p:nvPr/>
          </p:nvSpPr>
          <p:spPr bwMode="auto">
            <a:xfrm>
              <a:off x="2388" y="3906"/>
              <a:ext cx="0" cy="16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9" name="Line 82"/>
            <p:cNvSpPr>
              <a:spLocks noChangeShapeType="1"/>
            </p:cNvSpPr>
            <p:nvPr/>
          </p:nvSpPr>
          <p:spPr bwMode="auto">
            <a:xfrm>
              <a:off x="2392" y="4053"/>
              <a:ext cx="14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Group 83"/>
          <p:cNvGrpSpPr/>
          <p:nvPr/>
        </p:nvGrpSpPr>
        <p:grpSpPr>
          <a:xfrm>
            <a:off x="2133600" y="5310188"/>
            <a:ext cx="0" cy="509587"/>
            <a:chOff x="2133600" y="5310188"/>
            <a:chExt cx="0" cy="509587"/>
          </a:xfrm>
        </p:grpSpPr>
        <p:sp>
          <p:nvSpPr>
            <p:cNvPr id="61" name="Line 84"/>
            <p:cNvSpPr>
              <a:spLocks noChangeShapeType="1"/>
            </p:cNvSpPr>
            <p:nvPr/>
          </p:nvSpPr>
          <p:spPr bwMode="auto">
            <a:xfrm>
              <a:off x="2147483647" y="3175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2" name="Line 85"/>
            <p:cNvSpPr>
              <a:spLocks noChangeShapeType="1"/>
            </p:cNvSpPr>
            <p:nvPr/>
          </p:nvSpPr>
          <p:spPr bwMode="auto">
            <a:xfrm>
              <a:off x="2147483647" y="3175"/>
              <a:ext cx="0" cy="158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3" name="Line 86"/>
            <p:cNvSpPr>
              <a:spLocks noChangeShapeType="1"/>
            </p:cNvSpPr>
            <p:nvPr/>
          </p:nvSpPr>
          <p:spPr bwMode="auto">
            <a:xfrm>
              <a:off x="2147483647" y="3175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0" name="Group 87"/>
          <p:cNvGrpSpPr/>
          <p:nvPr/>
        </p:nvGrpSpPr>
        <p:grpSpPr>
          <a:xfrm>
            <a:off x="3195638" y="3929063"/>
            <a:ext cx="0" cy="500062"/>
            <a:chOff x="3195638" y="3929063"/>
            <a:chExt cx="0" cy="500062"/>
          </a:xfrm>
        </p:grpSpPr>
        <p:sp>
          <p:nvSpPr>
            <p:cNvPr id="65" name="Line 88"/>
            <p:cNvSpPr>
              <a:spLocks noChangeShapeType="1"/>
            </p:cNvSpPr>
            <p:nvPr/>
          </p:nvSpPr>
          <p:spPr bwMode="auto">
            <a:xfrm>
              <a:off x="2147483647" y="3175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6" name="Line 89"/>
            <p:cNvSpPr>
              <a:spLocks noChangeShapeType="1"/>
            </p:cNvSpPr>
            <p:nvPr/>
          </p:nvSpPr>
          <p:spPr bwMode="auto">
            <a:xfrm>
              <a:off x="2147483647" y="3175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7" name="Line 90"/>
            <p:cNvSpPr>
              <a:spLocks noChangeShapeType="1"/>
            </p:cNvSpPr>
            <p:nvPr/>
          </p:nvSpPr>
          <p:spPr bwMode="auto">
            <a:xfrm>
              <a:off x="2147483647" y="3175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1" name="Group 91"/>
          <p:cNvGrpSpPr/>
          <p:nvPr/>
        </p:nvGrpSpPr>
        <p:grpSpPr>
          <a:xfrm>
            <a:off x="1441450" y="4791075"/>
            <a:ext cx="803275" cy="0"/>
            <a:chOff x="1441450" y="4791075"/>
            <a:chExt cx="803275" cy="0"/>
          </a:xfrm>
        </p:grpSpPr>
        <p:sp>
          <p:nvSpPr>
            <p:cNvPr id="69" name="Line 92"/>
            <p:cNvSpPr>
              <a:spLocks noChangeShapeType="1"/>
            </p:cNvSpPr>
            <p:nvPr/>
          </p:nvSpPr>
          <p:spPr bwMode="auto">
            <a:xfrm>
              <a:off x="3175" y="2147483647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0" name="Line 93"/>
            <p:cNvSpPr>
              <a:spLocks noChangeShapeType="1"/>
            </p:cNvSpPr>
            <p:nvPr/>
          </p:nvSpPr>
          <p:spPr bwMode="auto">
            <a:xfrm>
              <a:off x="1588" y="2147483647"/>
              <a:ext cx="1587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1" name="Line 94"/>
            <p:cNvSpPr>
              <a:spLocks noChangeShapeType="1"/>
            </p:cNvSpPr>
            <p:nvPr/>
          </p:nvSpPr>
          <p:spPr bwMode="auto">
            <a:xfrm>
              <a:off x="3175" y="2147483647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95"/>
          <p:cNvGrpSpPr/>
          <p:nvPr/>
        </p:nvGrpSpPr>
        <p:grpSpPr>
          <a:xfrm>
            <a:off x="3654425" y="4552950"/>
            <a:ext cx="465138" cy="0"/>
            <a:chOff x="3654425" y="4552950"/>
            <a:chExt cx="465138" cy="0"/>
          </a:xfrm>
        </p:grpSpPr>
        <p:sp>
          <p:nvSpPr>
            <p:cNvPr id="73" name="Line 96"/>
            <p:cNvSpPr>
              <a:spLocks noChangeShapeType="1"/>
            </p:cNvSpPr>
            <p:nvPr/>
          </p:nvSpPr>
          <p:spPr bwMode="auto">
            <a:xfrm>
              <a:off x="3175" y="2147483647"/>
              <a:ext cx="15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4" name="Line 97"/>
            <p:cNvSpPr>
              <a:spLocks noChangeShapeType="1"/>
            </p:cNvSpPr>
            <p:nvPr/>
          </p:nvSpPr>
          <p:spPr bwMode="auto">
            <a:xfrm>
              <a:off x="3175" y="2147483647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5" name="Line 98"/>
            <p:cNvSpPr>
              <a:spLocks noChangeShapeType="1"/>
            </p:cNvSpPr>
            <p:nvPr/>
          </p:nvSpPr>
          <p:spPr bwMode="auto">
            <a:xfrm>
              <a:off x="3175" y="2147483647"/>
              <a:ext cx="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3" name="Group 99"/>
          <p:cNvGrpSpPr/>
          <p:nvPr/>
        </p:nvGrpSpPr>
        <p:grpSpPr>
          <a:xfrm>
            <a:off x="1868488" y="4133850"/>
            <a:ext cx="2014537" cy="1462088"/>
            <a:chOff x="2559" y="2961"/>
            <a:chExt cx="1269" cy="921"/>
          </a:xfrm>
        </p:grpSpPr>
        <p:sp>
          <p:nvSpPr>
            <p:cNvPr id="77" name="Line 100"/>
            <p:cNvSpPr>
              <a:spLocks noChangeShapeType="1"/>
            </p:cNvSpPr>
            <p:nvPr/>
          </p:nvSpPr>
          <p:spPr bwMode="auto">
            <a:xfrm rot="5400000">
              <a:off x="3194" y="3246"/>
              <a:ext cx="0" cy="126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8" name="Line 101"/>
            <p:cNvSpPr>
              <a:spLocks noChangeShapeType="1"/>
            </p:cNvSpPr>
            <p:nvPr/>
          </p:nvSpPr>
          <p:spPr bwMode="auto">
            <a:xfrm flipV="1">
              <a:off x="2559" y="2961"/>
              <a:ext cx="0" cy="92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9" name="Line 102"/>
            <p:cNvSpPr>
              <a:spLocks noChangeShapeType="1"/>
            </p:cNvSpPr>
            <p:nvPr/>
          </p:nvSpPr>
          <p:spPr bwMode="auto">
            <a:xfrm rot="5400000">
              <a:off x="3195" y="2332"/>
              <a:ext cx="0" cy="126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80" name="Line 103"/>
            <p:cNvSpPr>
              <a:spLocks noChangeShapeType="1"/>
            </p:cNvSpPr>
            <p:nvPr/>
          </p:nvSpPr>
          <p:spPr bwMode="auto">
            <a:xfrm flipV="1">
              <a:off x="3828" y="2961"/>
              <a:ext cx="0" cy="92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4" name="Group 116"/>
          <p:cNvGrpSpPr>
            <a:grpSpLocks noGrp="1"/>
          </p:cNvGrpSpPr>
          <p:nvPr/>
        </p:nvGrpSpPr>
        <p:grpSpPr>
          <a:xfrm>
            <a:off x="6096000" y="2133600"/>
            <a:ext cx="2362200" cy="3200400"/>
            <a:chOff x="2880" y="1536"/>
            <a:chExt cx="1287" cy="1732"/>
          </a:xfrm>
        </p:grpSpPr>
        <p:sp>
          <p:nvSpPr>
            <p:cNvPr id="13335" name="Text Box 117"/>
            <p:cNvSpPr txBox="1"/>
            <p:nvPr/>
          </p:nvSpPr>
          <p:spPr>
            <a:xfrm>
              <a:off x="3394" y="3108"/>
              <a:ext cx="336" cy="160"/>
            </a:xfrm>
            <a:prstGeom prst="rect">
              <a:avLst/>
            </a:prstGeom>
            <a:solidFill>
              <a:schemeClr val="bg1">
                <a:alpha val="50980"/>
              </a:scheme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latin typeface=".VnTimeH" panose="020B7200000000000000" pitchFamily="34" charset="0"/>
                </a:rPr>
                <a:t>210</a:t>
              </a:r>
              <a:endParaRPr sz="1000" i="1" dirty="0">
                <a:latin typeface=".VnTimeH" panose="020B7200000000000000" pitchFamily="34" charset="0"/>
              </a:endParaRPr>
            </a:p>
          </p:txBody>
        </p:sp>
        <p:sp>
          <p:nvSpPr>
            <p:cNvPr id="13336" name="Text Box 118"/>
            <p:cNvSpPr txBox="1"/>
            <p:nvPr/>
          </p:nvSpPr>
          <p:spPr>
            <a:xfrm rot="-5400000">
              <a:off x="3943" y="2282"/>
              <a:ext cx="288" cy="160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latin typeface=".VnTimeH" panose="020B7200000000000000" pitchFamily="34" charset="0"/>
                </a:rPr>
                <a:t>297</a:t>
              </a:r>
              <a:endParaRPr sz="1000" i="1" dirty="0">
                <a:latin typeface=".VnTimeH" panose="020B7200000000000000" pitchFamily="34" charset="0"/>
              </a:endParaRPr>
            </a:p>
          </p:txBody>
        </p:sp>
        <p:sp>
          <p:nvSpPr>
            <p:cNvPr id="116" name="Rectangle 119"/>
            <p:cNvSpPr>
              <a:spLocks noChangeArrowheads="1"/>
            </p:cNvSpPr>
            <p:nvPr/>
          </p:nvSpPr>
          <p:spPr bwMode="auto">
            <a:xfrm>
              <a:off x="2976" y="1614"/>
              <a:ext cx="1036" cy="1497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7" name="Line 120"/>
            <p:cNvSpPr>
              <a:spLocks noChangeShapeType="1"/>
            </p:cNvSpPr>
            <p:nvPr/>
          </p:nvSpPr>
          <p:spPr bwMode="auto">
            <a:xfrm>
              <a:off x="3160" y="1672"/>
              <a:ext cx="0" cy="13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8" name="Line 121"/>
            <p:cNvSpPr>
              <a:spLocks noChangeShapeType="1"/>
            </p:cNvSpPr>
            <p:nvPr/>
          </p:nvSpPr>
          <p:spPr bwMode="auto">
            <a:xfrm rot="5400000">
              <a:off x="3553" y="2654"/>
              <a:ext cx="0" cy="7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19" name="Line 122"/>
            <p:cNvSpPr>
              <a:spLocks noChangeShapeType="1"/>
            </p:cNvSpPr>
            <p:nvPr/>
          </p:nvSpPr>
          <p:spPr bwMode="auto">
            <a:xfrm>
              <a:off x="4012" y="1613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0" name="Line 123"/>
            <p:cNvSpPr>
              <a:spLocks noChangeShapeType="1"/>
            </p:cNvSpPr>
            <p:nvPr/>
          </p:nvSpPr>
          <p:spPr bwMode="auto">
            <a:xfrm>
              <a:off x="4001" y="3109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1" name="Line 124"/>
            <p:cNvSpPr>
              <a:spLocks noChangeShapeType="1"/>
            </p:cNvSpPr>
            <p:nvPr/>
          </p:nvSpPr>
          <p:spPr bwMode="auto">
            <a:xfrm>
              <a:off x="4012" y="3057"/>
              <a:ext cx="0" cy="1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2" name="Line 125"/>
            <p:cNvSpPr>
              <a:spLocks noChangeShapeType="1"/>
            </p:cNvSpPr>
            <p:nvPr/>
          </p:nvSpPr>
          <p:spPr bwMode="auto">
            <a:xfrm>
              <a:off x="2979" y="3057"/>
              <a:ext cx="0" cy="2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3" name="Line 126"/>
            <p:cNvSpPr>
              <a:spLocks noChangeShapeType="1"/>
            </p:cNvSpPr>
            <p:nvPr/>
          </p:nvSpPr>
          <p:spPr bwMode="auto">
            <a:xfrm>
              <a:off x="2880" y="212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345" name="Text Box 127"/>
            <p:cNvSpPr txBox="1"/>
            <p:nvPr/>
          </p:nvSpPr>
          <p:spPr>
            <a:xfrm>
              <a:off x="3208" y="2000"/>
              <a:ext cx="240" cy="160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solidFill>
                    <a:srgbClr val="3333FF"/>
                  </a:solidFill>
                  <a:latin typeface=".VnTimeH" panose="020B7200000000000000" pitchFamily="34" charset="0"/>
                </a:rPr>
                <a:t>20</a:t>
              </a:r>
              <a:endParaRPr sz="1000" i="1" dirty="0">
                <a:solidFill>
                  <a:srgbClr val="3333FF"/>
                </a:solidFill>
                <a:latin typeface=".VnTimeH" panose="020B7200000000000000" pitchFamily="34" charset="0"/>
              </a:endParaRPr>
            </a:p>
          </p:txBody>
        </p:sp>
        <p:sp>
          <p:nvSpPr>
            <p:cNvPr id="125" name="Line 128"/>
            <p:cNvSpPr>
              <a:spLocks noChangeShapeType="1"/>
            </p:cNvSpPr>
            <p:nvPr/>
          </p:nvSpPr>
          <p:spPr bwMode="auto">
            <a:xfrm>
              <a:off x="3510" y="1600"/>
              <a:ext cx="0" cy="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6" name="Line 129"/>
            <p:cNvSpPr>
              <a:spLocks noChangeShapeType="1"/>
            </p:cNvSpPr>
            <p:nvPr/>
          </p:nvSpPr>
          <p:spPr bwMode="auto">
            <a:xfrm>
              <a:off x="3510" y="1536"/>
              <a:ext cx="0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348" name="Text Box 130"/>
            <p:cNvSpPr txBox="1"/>
            <p:nvPr/>
          </p:nvSpPr>
          <p:spPr>
            <a:xfrm rot="-5400000">
              <a:off x="3326" y="1724"/>
              <a:ext cx="229" cy="160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solidFill>
                    <a:srgbClr val="3333FF"/>
                  </a:solidFill>
                  <a:latin typeface=".VnTimeH" panose="020B7200000000000000" pitchFamily="34" charset="0"/>
                </a:rPr>
                <a:t>10</a:t>
              </a:r>
              <a:endParaRPr sz="1000" i="1" dirty="0">
                <a:solidFill>
                  <a:srgbClr val="3333FF"/>
                </a:solidFill>
                <a:latin typeface=".VnTimeH" panose="020B7200000000000000" pitchFamily="34" charset="0"/>
              </a:endParaRPr>
            </a:p>
          </p:txBody>
        </p:sp>
        <p:sp>
          <p:nvSpPr>
            <p:cNvPr id="128" name="Line 131"/>
            <p:cNvSpPr>
              <a:spLocks noChangeShapeType="1"/>
            </p:cNvSpPr>
            <p:nvPr/>
          </p:nvSpPr>
          <p:spPr bwMode="auto">
            <a:xfrm>
              <a:off x="3306" y="3040"/>
              <a:ext cx="0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29" name="Line 132"/>
            <p:cNvSpPr>
              <a:spLocks noChangeShapeType="1"/>
            </p:cNvSpPr>
            <p:nvPr/>
          </p:nvSpPr>
          <p:spPr bwMode="auto">
            <a:xfrm>
              <a:off x="3306" y="3116"/>
              <a:ext cx="0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351" name="Text Box 133"/>
            <p:cNvSpPr txBox="1"/>
            <p:nvPr/>
          </p:nvSpPr>
          <p:spPr>
            <a:xfrm rot="-5400000">
              <a:off x="3120" y="2795"/>
              <a:ext cx="281" cy="160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solidFill>
                    <a:srgbClr val="3333FF"/>
                  </a:solidFill>
                  <a:latin typeface=".VnTimeH" panose="020B7200000000000000" pitchFamily="34" charset="0"/>
                </a:rPr>
                <a:t>10</a:t>
              </a:r>
              <a:endParaRPr sz="1000" i="1" dirty="0">
                <a:solidFill>
                  <a:srgbClr val="3333FF"/>
                </a:solidFill>
                <a:latin typeface=".VnTimeH" panose="020B7200000000000000" pitchFamily="34" charset="0"/>
              </a:endParaRPr>
            </a:p>
          </p:txBody>
        </p:sp>
        <p:sp>
          <p:nvSpPr>
            <p:cNvPr id="131" name="Line 134"/>
            <p:cNvSpPr>
              <a:spLocks noChangeShapeType="1"/>
            </p:cNvSpPr>
            <p:nvPr/>
          </p:nvSpPr>
          <p:spPr bwMode="auto">
            <a:xfrm>
              <a:off x="4016" y="212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353" name="Text Box 135"/>
            <p:cNvSpPr txBox="1"/>
            <p:nvPr/>
          </p:nvSpPr>
          <p:spPr>
            <a:xfrm>
              <a:off x="3744" y="1996"/>
              <a:ext cx="228" cy="160"/>
            </a:xfrm>
            <a:prstGeom prst="rect">
              <a:avLst/>
            </a:pr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sz="1000" i="1" dirty="0">
                  <a:solidFill>
                    <a:srgbClr val="3333FF"/>
                  </a:solidFill>
                  <a:latin typeface=".VnTimeH" panose="020B7200000000000000" pitchFamily="34" charset="0"/>
                </a:rPr>
                <a:t>10</a:t>
              </a:r>
              <a:endParaRPr sz="1000" i="1" dirty="0">
                <a:solidFill>
                  <a:srgbClr val="3333FF"/>
                </a:solidFill>
                <a:latin typeface=".VnTimeH" panose="020B7200000000000000" pitchFamily="34" charset="0"/>
              </a:endParaRPr>
            </a:p>
          </p:txBody>
        </p:sp>
        <p:sp>
          <p:nvSpPr>
            <p:cNvPr id="133" name="Line 136"/>
            <p:cNvSpPr>
              <a:spLocks noChangeShapeType="1"/>
            </p:cNvSpPr>
            <p:nvPr/>
          </p:nvSpPr>
          <p:spPr bwMode="auto">
            <a:xfrm>
              <a:off x="3420" y="289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4" name="Line 137"/>
            <p:cNvSpPr>
              <a:spLocks noChangeShapeType="1"/>
            </p:cNvSpPr>
            <p:nvPr/>
          </p:nvSpPr>
          <p:spPr bwMode="auto">
            <a:xfrm>
              <a:off x="3420" y="2892"/>
              <a:ext cx="0" cy="1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5" name="Line 138"/>
            <p:cNvSpPr>
              <a:spLocks noChangeShapeType="1"/>
            </p:cNvSpPr>
            <p:nvPr/>
          </p:nvSpPr>
          <p:spPr bwMode="auto">
            <a:xfrm rot="5400000">
              <a:off x="3496" y="2704"/>
              <a:ext cx="0" cy="10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6" name="Line 139"/>
            <p:cNvSpPr>
              <a:spLocks noChangeShapeType="1"/>
            </p:cNvSpPr>
            <p:nvPr/>
          </p:nvSpPr>
          <p:spPr bwMode="auto">
            <a:xfrm>
              <a:off x="4128" y="1615"/>
              <a:ext cx="0" cy="14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7" name="Line 140"/>
            <p:cNvSpPr>
              <a:spLocks noChangeShapeType="1"/>
            </p:cNvSpPr>
            <p:nvPr/>
          </p:nvSpPr>
          <p:spPr bwMode="auto">
            <a:xfrm>
              <a:off x="3796" y="2124"/>
              <a:ext cx="1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8" name="Line 141"/>
            <p:cNvSpPr>
              <a:spLocks noChangeShapeType="1"/>
            </p:cNvSpPr>
            <p:nvPr/>
          </p:nvSpPr>
          <p:spPr bwMode="auto">
            <a:xfrm rot="5400000">
              <a:off x="3556" y="1273"/>
              <a:ext cx="0" cy="7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39" name="Line 142"/>
            <p:cNvSpPr>
              <a:spLocks noChangeShapeType="1"/>
            </p:cNvSpPr>
            <p:nvPr/>
          </p:nvSpPr>
          <p:spPr bwMode="auto">
            <a:xfrm>
              <a:off x="3506" y="167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40" name="Line 143"/>
            <p:cNvSpPr>
              <a:spLocks noChangeShapeType="1"/>
            </p:cNvSpPr>
            <p:nvPr/>
          </p:nvSpPr>
          <p:spPr bwMode="auto">
            <a:xfrm>
              <a:off x="3160" y="2124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41" name="Line 144"/>
            <p:cNvSpPr>
              <a:spLocks noChangeShapeType="1"/>
            </p:cNvSpPr>
            <p:nvPr/>
          </p:nvSpPr>
          <p:spPr bwMode="auto">
            <a:xfrm>
              <a:off x="3306" y="2872"/>
              <a:ext cx="0" cy="1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arrow" w="sm" len="lg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42" name="Line 145"/>
            <p:cNvSpPr>
              <a:spLocks noChangeShapeType="1"/>
            </p:cNvSpPr>
            <p:nvPr/>
          </p:nvSpPr>
          <p:spPr bwMode="auto">
            <a:xfrm>
              <a:off x="3953" y="2124"/>
              <a:ext cx="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43" name="Line 146"/>
            <p:cNvSpPr>
              <a:spLocks noChangeShapeType="1"/>
            </p:cNvSpPr>
            <p:nvPr/>
          </p:nvSpPr>
          <p:spPr bwMode="auto">
            <a:xfrm>
              <a:off x="3952" y="1672"/>
              <a:ext cx="0" cy="13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44" name="Line 147"/>
            <p:cNvSpPr>
              <a:spLocks noChangeShapeType="1"/>
            </p:cNvSpPr>
            <p:nvPr/>
          </p:nvSpPr>
          <p:spPr bwMode="auto">
            <a:xfrm>
              <a:off x="2976" y="2124"/>
              <a:ext cx="1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45" name="Text Box 35"/>
          <p:cNvSpPr txBox="1"/>
          <p:nvPr/>
        </p:nvSpPr>
        <p:spPr>
          <a:xfrm>
            <a:off x="533400" y="1828800"/>
            <a:ext cx="4191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000" b="1" dirty="0">
                <a:latin typeface="Arial" panose="020B0604020202020204" pitchFamily="34" charset="0"/>
              </a:rPr>
              <a:t>+ Khung bản vẽ : Vẽ nét đậm</a:t>
            </a:r>
            <a:endParaRPr sz="2000" b="1" dirty="0">
              <a:latin typeface="Arial" panose="020B0604020202020204" pitchFamily="34" charset="0"/>
            </a:endParaRPr>
          </a:p>
        </p:txBody>
      </p:sp>
      <p:sp>
        <p:nvSpPr>
          <p:cNvPr id="16" name="Content Placeholder 15"/>
          <p:cNvSpPr/>
          <p:nvPr>
            <p:ph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1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522" name="Text Box 2"/>
          <p:cNvSpPr txBox="1"/>
          <p:nvPr/>
        </p:nvSpPr>
        <p:spPr>
          <a:xfrm>
            <a:off x="228600" y="76200"/>
            <a:ext cx="48768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eaLnBrk="0" hangingPunct="0">
              <a:spcBef>
                <a:spcPct val="50000"/>
              </a:spcBef>
              <a:buAutoNum type="alphaLcPeriod" startAt="3"/>
            </a:pPr>
            <a:r>
              <a:rPr sz="2400" u="sng" dirty="0">
                <a:solidFill>
                  <a:srgbClr val="FF0000"/>
                </a:solidFill>
                <a:latin typeface="Arial" panose="020B0604020202020204" pitchFamily="34" charset="0"/>
              </a:rPr>
              <a:t>Khung tên</a:t>
            </a: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 : Vẽ nét liền đậm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7523" name="Text Box 3"/>
          <p:cNvSpPr txBox="1"/>
          <p:nvPr/>
        </p:nvSpPr>
        <p:spPr>
          <a:xfrm>
            <a:off x="457200" y="1066800"/>
            <a:ext cx="594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b="1" dirty="0">
                <a:solidFill>
                  <a:srgbClr val="000000"/>
                </a:solidFill>
                <a:latin typeface="Arial" panose="020B0604020202020204" pitchFamily="34" charset="0"/>
              </a:rPr>
              <a:t>- Kích thước khung tên</a:t>
            </a:r>
            <a:endParaRPr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7524" name="Text Box 4"/>
          <p:cNvSpPr txBox="1"/>
          <p:nvPr/>
        </p:nvSpPr>
        <p:spPr>
          <a:xfrm>
            <a:off x="1047750" y="47244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Kiểm tra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25" name="Text Box 5"/>
          <p:cNvSpPr txBox="1"/>
          <p:nvPr/>
        </p:nvSpPr>
        <p:spPr>
          <a:xfrm>
            <a:off x="2114550" y="4191000"/>
            <a:ext cx="1600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Thông (30)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26" name="Text Box 6"/>
          <p:cNvSpPr txBox="1"/>
          <p:nvPr/>
        </p:nvSpPr>
        <p:spPr>
          <a:xfrm>
            <a:off x="3486150" y="41910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1.9.08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27" name="Text Box 7"/>
          <p:cNvSpPr txBox="1"/>
          <p:nvPr/>
        </p:nvSpPr>
        <p:spPr>
          <a:xfrm>
            <a:off x="1123950" y="3352800"/>
            <a:ext cx="3505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0" hangingPunct="0">
              <a:spcBef>
                <a:spcPct val="50000"/>
              </a:spcBef>
            </a:pPr>
            <a:r>
              <a:rPr sz="2800" i="1" dirty="0">
                <a:latin typeface="Arial" panose="020B0604020202020204" pitchFamily="34" charset="0"/>
              </a:rPr>
              <a:t>GIÁ CHỮ L</a:t>
            </a:r>
            <a:endParaRPr sz="2800" i="1" dirty="0">
              <a:latin typeface="Arial" panose="020B0604020202020204" pitchFamily="34" charset="0"/>
            </a:endParaRPr>
          </a:p>
        </p:txBody>
      </p:sp>
      <p:sp>
        <p:nvSpPr>
          <p:cNvPr id="107528" name="Text Box 8"/>
          <p:cNvSpPr txBox="1"/>
          <p:nvPr/>
        </p:nvSpPr>
        <p:spPr>
          <a:xfrm>
            <a:off x="4629150" y="31242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Vật liệu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29" name="Text Box 9"/>
          <p:cNvSpPr txBox="1"/>
          <p:nvPr/>
        </p:nvSpPr>
        <p:spPr>
          <a:xfrm>
            <a:off x="6153150" y="31242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Tỉ lệ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30" name="Text Box 10"/>
          <p:cNvSpPr txBox="1"/>
          <p:nvPr/>
        </p:nvSpPr>
        <p:spPr>
          <a:xfrm>
            <a:off x="381000" y="5334000"/>
            <a:ext cx="4876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- Nội dung ghi trong khung tên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07531" name="Text Box 11"/>
          <p:cNvSpPr txBox="1"/>
          <p:nvPr/>
        </p:nvSpPr>
        <p:spPr>
          <a:xfrm>
            <a:off x="1047750" y="41910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Người vẽ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32" name="Text Box 12"/>
          <p:cNvSpPr txBox="1"/>
          <p:nvPr/>
        </p:nvSpPr>
        <p:spPr>
          <a:xfrm>
            <a:off x="4267200" y="16764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140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123950" y="2133600"/>
            <a:ext cx="7334250" cy="46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2" name="Group 14"/>
          <p:cNvGrpSpPr/>
          <p:nvPr/>
        </p:nvGrpSpPr>
        <p:grpSpPr>
          <a:xfrm>
            <a:off x="1143000" y="1981200"/>
            <a:ext cx="7315200" cy="1066800"/>
            <a:chOff x="732" y="768"/>
            <a:chExt cx="4608" cy="672"/>
          </a:xfrm>
        </p:grpSpPr>
        <p:sp>
          <p:nvSpPr>
            <p:cNvPr id="107535" name="Line 15"/>
            <p:cNvSpPr>
              <a:spLocks noChangeShapeType="1"/>
            </p:cNvSpPr>
            <p:nvPr/>
          </p:nvSpPr>
          <p:spPr bwMode="auto">
            <a:xfrm flipV="1">
              <a:off x="5340" y="76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36" name="Line 16"/>
            <p:cNvSpPr>
              <a:spLocks noChangeShapeType="1"/>
            </p:cNvSpPr>
            <p:nvPr/>
          </p:nvSpPr>
          <p:spPr bwMode="auto">
            <a:xfrm flipV="1">
              <a:off x="732" y="768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37" name="Line 17"/>
            <p:cNvSpPr>
              <a:spLocks noChangeShapeType="1"/>
            </p:cNvSpPr>
            <p:nvPr/>
          </p:nvSpPr>
          <p:spPr bwMode="auto">
            <a:xfrm flipV="1">
              <a:off x="1428" y="102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38" name="Line 18"/>
            <p:cNvSpPr>
              <a:spLocks noChangeShapeType="1"/>
            </p:cNvSpPr>
            <p:nvPr/>
          </p:nvSpPr>
          <p:spPr bwMode="auto">
            <a:xfrm flipV="1">
              <a:off x="2388" y="102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39" name="Line 19"/>
            <p:cNvSpPr>
              <a:spLocks noChangeShapeType="1"/>
            </p:cNvSpPr>
            <p:nvPr/>
          </p:nvSpPr>
          <p:spPr bwMode="auto">
            <a:xfrm flipV="1">
              <a:off x="2916" y="1026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7540" name="Line 20"/>
          <p:cNvSpPr>
            <a:spLocks noChangeShapeType="1"/>
          </p:cNvSpPr>
          <p:nvPr/>
        </p:nvSpPr>
        <p:spPr bwMode="auto">
          <a:xfrm flipV="1">
            <a:off x="1143000" y="2647950"/>
            <a:ext cx="1119188" cy="46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>
            <a:off x="2238375" y="2647950"/>
            <a:ext cx="1552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>
            <a:off x="3757613" y="2647950"/>
            <a:ext cx="8620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43" name="Line 23"/>
          <p:cNvSpPr>
            <a:spLocks noChangeShapeType="1"/>
          </p:cNvSpPr>
          <p:nvPr/>
        </p:nvSpPr>
        <p:spPr bwMode="auto">
          <a:xfrm flipH="1">
            <a:off x="342900" y="3048000"/>
            <a:ext cx="46038" cy="2128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44" name="Text Box 24"/>
          <p:cNvSpPr txBox="1"/>
          <p:nvPr/>
        </p:nvSpPr>
        <p:spPr>
          <a:xfrm>
            <a:off x="1485900" y="2338388"/>
            <a:ext cx="762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20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45" name="Text Box 25"/>
          <p:cNvSpPr txBox="1"/>
          <p:nvPr/>
        </p:nvSpPr>
        <p:spPr>
          <a:xfrm>
            <a:off x="2857500" y="234315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30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46" name="Text Box 26"/>
          <p:cNvSpPr txBox="1"/>
          <p:nvPr/>
        </p:nvSpPr>
        <p:spPr>
          <a:xfrm>
            <a:off x="3962400" y="234315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20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47" name="Text Box 27"/>
          <p:cNvSpPr txBox="1"/>
          <p:nvPr/>
        </p:nvSpPr>
        <p:spPr>
          <a:xfrm rot="-5400000">
            <a:off x="-152400" y="3733800"/>
            <a:ext cx="6731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32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48" name="Text Box 28"/>
          <p:cNvSpPr txBox="1"/>
          <p:nvPr/>
        </p:nvSpPr>
        <p:spPr>
          <a:xfrm rot="-5400000">
            <a:off x="360363" y="4051300"/>
            <a:ext cx="5207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8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49" name="Text Box 29"/>
          <p:cNvSpPr txBox="1"/>
          <p:nvPr/>
        </p:nvSpPr>
        <p:spPr>
          <a:xfrm rot="-5400000">
            <a:off x="398463" y="4686300"/>
            <a:ext cx="4445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8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50" name="Line 30"/>
          <p:cNvSpPr>
            <a:spLocks noChangeShapeType="1"/>
          </p:cNvSpPr>
          <p:nvPr/>
        </p:nvSpPr>
        <p:spPr bwMode="auto">
          <a:xfrm>
            <a:off x="8896350" y="4114800"/>
            <a:ext cx="46038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1" name="Line 31"/>
          <p:cNvSpPr>
            <a:spLocks noChangeShapeType="1"/>
          </p:cNvSpPr>
          <p:nvPr/>
        </p:nvSpPr>
        <p:spPr bwMode="auto">
          <a:xfrm>
            <a:off x="8458200" y="41148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2" name="Line 32"/>
          <p:cNvSpPr>
            <a:spLocks noChangeShapeType="1"/>
          </p:cNvSpPr>
          <p:nvPr/>
        </p:nvSpPr>
        <p:spPr bwMode="auto">
          <a:xfrm>
            <a:off x="8458200" y="5181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3" name="Text Box 33"/>
          <p:cNvSpPr txBox="1"/>
          <p:nvPr/>
        </p:nvSpPr>
        <p:spPr>
          <a:xfrm rot="-5400000">
            <a:off x="8437563" y="4343400"/>
            <a:ext cx="5207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Tahoma" panose="020B0604030504040204" pitchFamily="34" charset="0"/>
              </a:rPr>
              <a:t>16</a:t>
            </a:r>
            <a:endParaRPr sz="1800" i="1" dirty="0">
              <a:latin typeface="Tahoma" panose="020B0604030504040204" pitchFamily="34" charset="0"/>
            </a:endParaRPr>
          </a:p>
        </p:txBody>
      </p:sp>
      <p:sp>
        <p:nvSpPr>
          <p:cNvPr id="107554" name="Line 34"/>
          <p:cNvSpPr>
            <a:spLocks noChangeShapeType="1"/>
          </p:cNvSpPr>
          <p:nvPr/>
        </p:nvSpPr>
        <p:spPr bwMode="auto">
          <a:xfrm>
            <a:off x="228600" y="5181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5" name="Line 35"/>
          <p:cNvSpPr>
            <a:spLocks noChangeShapeType="1"/>
          </p:cNvSpPr>
          <p:nvPr/>
        </p:nvSpPr>
        <p:spPr bwMode="auto">
          <a:xfrm>
            <a:off x="438150" y="41148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6" name="Line 36"/>
          <p:cNvSpPr>
            <a:spLocks noChangeShapeType="1"/>
          </p:cNvSpPr>
          <p:nvPr/>
        </p:nvSpPr>
        <p:spPr bwMode="auto">
          <a:xfrm>
            <a:off x="514350" y="46482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7" name="Line 37"/>
          <p:cNvSpPr>
            <a:spLocks noChangeShapeType="1"/>
          </p:cNvSpPr>
          <p:nvPr/>
        </p:nvSpPr>
        <p:spPr bwMode="auto">
          <a:xfrm>
            <a:off x="762000" y="4114800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8" name="Line 38"/>
          <p:cNvSpPr>
            <a:spLocks noChangeShapeType="1"/>
          </p:cNvSpPr>
          <p:nvPr/>
        </p:nvSpPr>
        <p:spPr bwMode="auto">
          <a:xfrm>
            <a:off x="762000" y="4572000"/>
            <a:ext cx="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lg"/>
            <a:tailEnd type="arrow" w="sm" len="lg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7559" name="Text Box 39"/>
          <p:cNvSpPr txBox="1"/>
          <p:nvPr/>
        </p:nvSpPr>
        <p:spPr>
          <a:xfrm>
            <a:off x="1733550" y="39624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1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0" name="Text Box 40"/>
          <p:cNvSpPr txBox="1"/>
          <p:nvPr/>
        </p:nvSpPr>
        <p:spPr>
          <a:xfrm>
            <a:off x="2952750" y="39624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2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1" name="Text Box 41"/>
          <p:cNvSpPr txBox="1"/>
          <p:nvPr/>
        </p:nvSpPr>
        <p:spPr>
          <a:xfrm>
            <a:off x="4171950" y="39624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3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2" name="Text Box 42"/>
          <p:cNvSpPr txBox="1"/>
          <p:nvPr/>
        </p:nvSpPr>
        <p:spPr>
          <a:xfrm>
            <a:off x="1962150" y="46482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4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3" name="Text Box 43"/>
          <p:cNvSpPr txBox="1"/>
          <p:nvPr/>
        </p:nvSpPr>
        <p:spPr>
          <a:xfrm>
            <a:off x="3867150" y="31242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5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4" name="Text Box 44"/>
          <p:cNvSpPr txBox="1"/>
          <p:nvPr/>
        </p:nvSpPr>
        <p:spPr>
          <a:xfrm>
            <a:off x="5467350" y="30480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6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5" name="Text Box 45"/>
          <p:cNvSpPr txBox="1"/>
          <p:nvPr/>
        </p:nvSpPr>
        <p:spPr>
          <a:xfrm>
            <a:off x="6915150" y="30480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7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66" name="Text Box 46"/>
          <p:cNvSpPr txBox="1"/>
          <p:nvPr/>
        </p:nvSpPr>
        <p:spPr>
          <a:xfrm>
            <a:off x="533400" y="5943600"/>
            <a:ext cx="3048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SGK trang </a:t>
            </a: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</a:rPr>
              <a:t>19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47"/>
          <p:cNvGrpSpPr/>
          <p:nvPr/>
        </p:nvGrpSpPr>
        <p:grpSpPr>
          <a:xfrm>
            <a:off x="1123950" y="3048000"/>
            <a:ext cx="7315200" cy="2162175"/>
            <a:chOff x="480" y="1344"/>
            <a:chExt cx="4608" cy="1362"/>
          </a:xfrm>
        </p:grpSpPr>
        <p:sp>
          <p:nvSpPr>
            <p:cNvPr id="107568" name="Line 48"/>
            <p:cNvSpPr>
              <a:spLocks noChangeShapeType="1"/>
            </p:cNvSpPr>
            <p:nvPr/>
          </p:nvSpPr>
          <p:spPr bwMode="auto">
            <a:xfrm>
              <a:off x="480" y="1344"/>
              <a:ext cx="460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69" name="Line 49"/>
            <p:cNvSpPr>
              <a:spLocks noChangeShapeType="1"/>
            </p:cNvSpPr>
            <p:nvPr/>
          </p:nvSpPr>
          <p:spPr bwMode="auto">
            <a:xfrm>
              <a:off x="480" y="2700"/>
              <a:ext cx="460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0" name="Line 50"/>
            <p:cNvSpPr>
              <a:spLocks noChangeShapeType="1"/>
            </p:cNvSpPr>
            <p:nvPr/>
          </p:nvSpPr>
          <p:spPr bwMode="auto">
            <a:xfrm>
              <a:off x="480" y="1344"/>
              <a:ext cx="0" cy="135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1" name="Line 51"/>
            <p:cNvSpPr>
              <a:spLocks noChangeShapeType="1"/>
            </p:cNvSpPr>
            <p:nvPr/>
          </p:nvSpPr>
          <p:spPr bwMode="auto">
            <a:xfrm>
              <a:off x="5088" y="1344"/>
              <a:ext cx="0" cy="1359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2" name="Line 52"/>
            <p:cNvSpPr>
              <a:spLocks noChangeShapeType="1"/>
            </p:cNvSpPr>
            <p:nvPr/>
          </p:nvSpPr>
          <p:spPr bwMode="auto">
            <a:xfrm>
              <a:off x="480" y="2028"/>
              <a:ext cx="460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3" name="Line 53"/>
            <p:cNvSpPr>
              <a:spLocks noChangeShapeType="1"/>
            </p:cNvSpPr>
            <p:nvPr/>
          </p:nvSpPr>
          <p:spPr bwMode="auto">
            <a:xfrm>
              <a:off x="1152" y="2016"/>
              <a:ext cx="0" cy="684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4" name="Line 54"/>
            <p:cNvSpPr>
              <a:spLocks noChangeShapeType="1"/>
            </p:cNvSpPr>
            <p:nvPr/>
          </p:nvSpPr>
          <p:spPr bwMode="auto">
            <a:xfrm>
              <a:off x="1968" y="2016"/>
              <a:ext cx="0" cy="69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5" name="Line 55"/>
            <p:cNvSpPr>
              <a:spLocks noChangeShapeType="1"/>
            </p:cNvSpPr>
            <p:nvPr/>
          </p:nvSpPr>
          <p:spPr bwMode="auto">
            <a:xfrm>
              <a:off x="2688" y="1344"/>
              <a:ext cx="0" cy="135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6" name="Line 56"/>
            <p:cNvSpPr>
              <a:spLocks noChangeShapeType="1"/>
            </p:cNvSpPr>
            <p:nvPr/>
          </p:nvSpPr>
          <p:spPr bwMode="auto">
            <a:xfrm>
              <a:off x="480" y="2352"/>
              <a:ext cx="2208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7" name="Line 57"/>
            <p:cNvSpPr>
              <a:spLocks noChangeShapeType="1"/>
            </p:cNvSpPr>
            <p:nvPr/>
          </p:nvSpPr>
          <p:spPr bwMode="auto">
            <a:xfrm>
              <a:off x="2688" y="1680"/>
              <a:ext cx="2400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8" name="Line 58"/>
            <p:cNvSpPr>
              <a:spLocks noChangeShapeType="1"/>
            </p:cNvSpPr>
            <p:nvPr/>
          </p:nvSpPr>
          <p:spPr bwMode="auto">
            <a:xfrm>
              <a:off x="4368" y="1344"/>
              <a:ext cx="0" cy="66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7579" name="Line 59"/>
            <p:cNvSpPr>
              <a:spLocks noChangeShapeType="1"/>
            </p:cNvSpPr>
            <p:nvPr/>
          </p:nvSpPr>
          <p:spPr bwMode="auto">
            <a:xfrm>
              <a:off x="3456" y="1353"/>
              <a:ext cx="0" cy="66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7580" name="Text Box 60"/>
          <p:cNvSpPr txBox="1"/>
          <p:nvPr/>
        </p:nvSpPr>
        <p:spPr>
          <a:xfrm>
            <a:off x="8058150" y="30480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8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81" name="Text Box 61"/>
          <p:cNvSpPr txBox="1"/>
          <p:nvPr/>
        </p:nvSpPr>
        <p:spPr>
          <a:xfrm>
            <a:off x="7372350" y="31242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Bài số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82" name="Text Box 62"/>
          <p:cNvSpPr txBox="1"/>
          <p:nvPr/>
        </p:nvSpPr>
        <p:spPr>
          <a:xfrm>
            <a:off x="5467350" y="35052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9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83" name="Text Box 63"/>
          <p:cNvSpPr txBox="1"/>
          <p:nvPr/>
        </p:nvSpPr>
        <p:spPr>
          <a:xfrm>
            <a:off x="4629150" y="36576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Thép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84" name="Text Box 64"/>
          <p:cNvSpPr txBox="1"/>
          <p:nvPr/>
        </p:nvSpPr>
        <p:spPr>
          <a:xfrm>
            <a:off x="6076950" y="36576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10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85" name="Text Box 65"/>
          <p:cNvSpPr txBox="1"/>
          <p:nvPr/>
        </p:nvSpPr>
        <p:spPr>
          <a:xfrm>
            <a:off x="6381750" y="36576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1:2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86" name="Text Box 66"/>
          <p:cNvSpPr txBox="1"/>
          <p:nvPr/>
        </p:nvSpPr>
        <p:spPr>
          <a:xfrm>
            <a:off x="7905750" y="35052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11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87" name="Text Box 67"/>
          <p:cNvSpPr txBox="1"/>
          <p:nvPr/>
        </p:nvSpPr>
        <p:spPr>
          <a:xfrm>
            <a:off x="7296150" y="36576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01.03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107588" name="Text Box 68"/>
          <p:cNvSpPr txBox="1"/>
          <p:nvPr/>
        </p:nvSpPr>
        <p:spPr>
          <a:xfrm>
            <a:off x="7829550" y="41148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dirty="0">
                <a:latin typeface="Tahoma" panose="020B0604030504040204" pitchFamily="34" charset="0"/>
              </a:rPr>
              <a:t>12</a:t>
            </a:r>
            <a:endParaRPr sz="1800" dirty="0">
              <a:latin typeface="Tahoma" panose="020B0604030504040204" pitchFamily="34" charset="0"/>
            </a:endParaRPr>
          </a:p>
        </p:txBody>
      </p:sp>
      <p:sp>
        <p:nvSpPr>
          <p:cNvPr id="107589" name="Text Box 69"/>
          <p:cNvSpPr txBox="1"/>
          <p:nvPr/>
        </p:nvSpPr>
        <p:spPr>
          <a:xfrm>
            <a:off x="4705350" y="4191000"/>
            <a:ext cx="3581400" cy="784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Trường THPT Nguyễn Tất Thành</a:t>
            </a:r>
            <a:endParaRPr sz="1800" i="1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sz="1800" i="1" dirty="0">
                <a:latin typeface="Arial" panose="020B0604020202020204" pitchFamily="34" charset="0"/>
              </a:rPr>
              <a:t>                     Lớp 11B1</a:t>
            </a:r>
            <a:endParaRPr sz="1800" i="1" dirty="0">
              <a:latin typeface="Arial" panose="020B0604020202020204" pitchFamily="34" charset="0"/>
            </a:endParaRP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228600" y="3048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7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7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8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4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07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6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7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8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10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2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107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4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107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1000"/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99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1000"/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000"/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11" dur="10"/>
                                        <p:tgtEl>
                                          <p:spTgt spid="107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1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1000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1000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000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10"/>
                            </p:stCondLst>
                            <p:childTnLst>
                              <p:par>
                                <p:cTn id="12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4" dur="10"/>
                                        <p:tgtEl>
                                          <p:spTgt spid="107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2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1000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1000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000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20"/>
                            </p:stCondLst>
                            <p:childTnLst>
                              <p:par>
                                <p:cTn id="136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37" dur="10"/>
                                        <p:tgtEl>
                                          <p:spTgt spid="107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3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100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100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00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30"/>
                            </p:stCondLst>
                            <p:childTnLst>
                              <p:par>
                                <p:cTn id="14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50" dur="10"/>
                                        <p:tgtEl>
                                          <p:spTgt spid="107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4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10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3" dur="1000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4" dur="1000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000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0"/>
                            </p:stCondLst>
                            <p:childTnLst>
                              <p:par>
                                <p:cTn id="167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68" dur="10"/>
                                        <p:tgtEl>
                                          <p:spTgt spid="107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1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2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6" dur="1000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7" dur="1000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000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10"/>
                            </p:stCondLst>
                            <p:childTnLst>
                              <p:par>
                                <p:cTn id="18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81" dur="10"/>
                                        <p:tgtEl>
                                          <p:spTgt spid="107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2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7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1000"/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1000"/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000"/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20"/>
                            </p:stCondLst>
                            <p:childTnLst>
                              <p:par>
                                <p:cTn id="19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94" dur="10"/>
                                        <p:tgtEl>
                                          <p:spTgt spid="107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30"/>
                            </p:stCondLst>
                            <p:childTnLst>
                              <p:par>
                                <p:cTn id="1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107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107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4" dur="500"/>
                                        <p:tgtEl>
                                          <p:spTgt spid="107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0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107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9" dur="500"/>
                                        <p:tgtEl>
                                          <p:spTgt spid="10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0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8" dur="500"/>
                                        <p:tgtEl>
                                          <p:spTgt spid="107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4" dur="500"/>
                                        <p:tgtEl>
                                          <p:spTgt spid="10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9" dur="500"/>
                                        <p:tgtEl>
                                          <p:spTgt spid="1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500"/>
                                        <p:tgtEl>
                                          <p:spTgt spid="10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/>
      <p:bldP spid="107524" grpId="0"/>
      <p:bldP spid="107525" grpId="0"/>
      <p:bldP spid="107526" grpId="0"/>
      <p:bldP spid="107527" grpId="0"/>
      <p:bldP spid="107528" grpId="0"/>
      <p:bldP spid="107529" grpId="0"/>
      <p:bldP spid="107530" grpId="0"/>
      <p:bldP spid="107531" grpId="0"/>
      <p:bldP spid="107532" grpId="0"/>
      <p:bldP spid="107544" grpId="0"/>
      <p:bldP spid="107545" grpId="0"/>
      <p:bldP spid="107546" grpId="0"/>
      <p:bldP spid="107547" grpId="0"/>
      <p:bldP spid="107548" grpId="0"/>
      <p:bldP spid="107549" grpId="0"/>
      <p:bldP spid="107553" grpId="0"/>
      <p:bldP spid="107559" grpId="0"/>
      <p:bldP spid="107559" grpId="1"/>
      <p:bldP spid="107560" grpId="0"/>
      <p:bldP spid="107560" grpId="1"/>
      <p:bldP spid="107561" grpId="0"/>
      <p:bldP spid="107561" grpId="1"/>
      <p:bldP spid="107562" grpId="0"/>
      <p:bldP spid="107562" grpId="1"/>
      <p:bldP spid="107563" grpId="0"/>
      <p:bldP spid="107563" grpId="1"/>
      <p:bldP spid="107564" grpId="0"/>
      <p:bldP spid="107564" grpId="1"/>
      <p:bldP spid="107565" grpId="0"/>
      <p:bldP spid="107565" grpId="1"/>
      <p:bldP spid="107566" grpId="0"/>
      <p:bldP spid="107580" grpId="0"/>
      <p:bldP spid="107580" grpId="1"/>
      <p:bldP spid="107581" grpId="0"/>
      <p:bldP spid="107582" grpId="0"/>
      <p:bldP spid="107582" grpId="1"/>
      <p:bldP spid="107583" grpId="0"/>
      <p:bldP spid="107584" grpId="0"/>
      <p:bldP spid="107584" grpId="1"/>
      <p:bldP spid="107585" grpId="0"/>
      <p:bldP spid="107586" grpId="0"/>
      <p:bldP spid="107586" grpId="1"/>
      <p:bldP spid="107587" grpId="0"/>
      <p:bldP spid="107588" grpId="0"/>
      <p:bldP spid="107588" grpId="1"/>
      <p:bldP spid="107589" grpId="0"/>
    </p:bldLst>
  </p:timing>
</p:sld>
</file>

<file path=ppt/theme/theme1.xml><?xml version="1.0" encoding="utf-8"?>
<a:theme xmlns:a="http://schemas.openxmlformats.org/drawingml/2006/main" name="cdb2004c010gl">
  <a:themeElements>
    <a:clrScheme name="cdb2004c010gl 3">
      <a:dk1>
        <a:srgbClr val="2B166E"/>
      </a:dk1>
      <a:lt1>
        <a:srgbClr val="FFFFFF"/>
      </a:lt1>
      <a:dk2>
        <a:srgbClr val="3F9D6C"/>
      </a:dk2>
      <a:lt2>
        <a:srgbClr val="DDDDDD"/>
      </a:lt2>
      <a:accent1>
        <a:srgbClr val="5BCD81"/>
      </a:accent1>
      <a:accent2>
        <a:srgbClr val="3399FF"/>
      </a:accent2>
      <a:accent3>
        <a:srgbClr val="FFFFFF"/>
      </a:accent3>
      <a:accent4>
        <a:srgbClr val="23115D"/>
      </a:accent4>
      <a:accent5>
        <a:srgbClr val="B5E3C1"/>
      </a:accent5>
      <a:accent6>
        <a:srgbClr val="2D8AE7"/>
      </a:accent6>
      <a:hlink>
        <a:srgbClr val="6666FF"/>
      </a:hlink>
      <a:folHlink>
        <a:srgbClr val="6C9BBE"/>
      </a:folHlink>
    </a:clrScheme>
    <a:fontScheme name="cdb2004c010g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anose="020B0604030504040204" pitchFamily="34" charset="0"/>
          </a:defRPr>
        </a:defPPr>
      </a:lstStyle>
    </a:lnDef>
  </a:objectDefaults>
  <a:extraClrSchemeLst>
    <a:extraClrScheme>
      <a:clrScheme name="cdb2004c010gl 1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CCCC00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B9B900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0gl 2">
        <a:dk1>
          <a:srgbClr val="666633"/>
        </a:dk1>
        <a:lt1>
          <a:srgbClr val="FFFFFF"/>
        </a:lt1>
        <a:dk2>
          <a:srgbClr val="000066"/>
        </a:dk2>
        <a:lt2>
          <a:srgbClr val="F7F4D5"/>
        </a:lt2>
        <a:accent1>
          <a:srgbClr val="C86C62"/>
        </a:accent1>
        <a:accent2>
          <a:srgbClr val="D3A5DF"/>
        </a:accent2>
        <a:accent3>
          <a:srgbClr val="FFFFFF"/>
        </a:accent3>
        <a:accent4>
          <a:srgbClr val="56562A"/>
        </a:accent4>
        <a:accent5>
          <a:srgbClr val="E0BAB7"/>
        </a:accent5>
        <a:accent6>
          <a:srgbClr val="BF95CA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0gl 3">
        <a:dk1>
          <a:srgbClr val="2B166E"/>
        </a:dk1>
        <a:lt1>
          <a:srgbClr val="FFFFFF"/>
        </a:lt1>
        <a:dk2>
          <a:srgbClr val="3F9D6C"/>
        </a:dk2>
        <a:lt2>
          <a:srgbClr val="DDDDDD"/>
        </a:lt2>
        <a:accent1>
          <a:srgbClr val="5BCD81"/>
        </a:accent1>
        <a:accent2>
          <a:srgbClr val="3399FF"/>
        </a:accent2>
        <a:accent3>
          <a:srgbClr val="FFFFFF"/>
        </a:accent3>
        <a:accent4>
          <a:srgbClr val="23115D"/>
        </a:accent4>
        <a:accent5>
          <a:srgbClr val="B5E3C1"/>
        </a:accent5>
        <a:accent6>
          <a:srgbClr val="2D8AE7"/>
        </a:accent6>
        <a:hlink>
          <a:srgbClr val="6666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810</Words>
  <Application>WPS Presentation</Application>
  <PresentationFormat/>
  <Paragraphs>192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7" baseType="lpstr">
      <vt:lpstr>Arial</vt:lpstr>
      <vt:lpstr>SimSun</vt:lpstr>
      <vt:lpstr>Wingdings</vt:lpstr>
      <vt:lpstr>Verdana</vt:lpstr>
      <vt:lpstr>Courier New</vt:lpstr>
      <vt:lpstr>.VnBodoni</vt:lpstr>
      <vt:lpstr>Times New Roman</vt:lpstr>
      <vt:lpstr>Symbol</vt:lpstr>
      <vt:lpstr>Tahoma</vt:lpstr>
      <vt:lpstr>.VnTime</vt:lpstr>
      <vt:lpstr>VNI-Aptima</vt:lpstr>
      <vt:lpstr>Segoe Print</vt:lpstr>
      <vt:lpstr>Microsoft YaHei</vt:lpstr>
      <vt:lpstr>Arial Unicode MS</vt:lpstr>
      <vt:lpstr>VNI-Times</vt:lpstr>
      <vt:lpstr>.VnTimeH</vt:lpstr>
      <vt:lpstr>VNI-Helve-Condense</vt:lpstr>
      <vt:lpstr>.VnArial Narrow</vt:lpstr>
      <vt:lpstr>VNI-Helve</vt:lpstr>
      <vt:lpstr>.VnArial NarrowH</vt:lpstr>
      <vt:lpstr>cdb2004c010gl</vt:lpstr>
      <vt:lpstr>Photoshop.Image.6</vt:lpstr>
      <vt:lpstr>PowerPoint 演示文稿</vt:lpstr>
      <vt:lpstr>Dàn Bài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HP</cp:lastModifiedBy>
  <cp:revision>5</cp:revision>
  <dcterms:created xsi:type="dcterms:W3CDTF">2008-08-22T03:23:00Z</dcterms:created>
  <dcterms:modified xsi:type="dcterms:W3CDTF">2021-09-06T09:02:37Z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